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67EB73C-A895-4B45-8DED-8FAA2D370681}">
  <a:tblStyle styleId="{467EB73C-A895-4B45-8DED-8FAA2D3706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564ffaddc_1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564ffaddc_1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여기에 수정사항 날짜와 함께 적기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 1122_링크 버튼 수정</a:t>
            </a:r>
            <a:r>
              <a:rPr lang="ko"/>
              <a:t>함.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8f8e7a4c3_2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8f8e7a4c3_2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8f8e7a4c3_2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8f8e7a4c3_2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20.01.09. 17:10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2019.12.05.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우측상단 ‘저장’ 버튼을 ‘취소’ 버튼으로 변경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c3acd0e4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c3acd0e4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2020.01.09. 17:30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2019.12.05.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1. 우측상단 ‘저장’ 버튼을 ‘취소’ 버튼으로 변경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9e2231b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9e2231b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1205_파일명 수정함.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1208_설명 일부 수정함.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b7c75e86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b7c75e86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8f8e7a4c3_2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8f8e7a4c3_2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8f8e7a4c3_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8f8e7a4c3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8f8e7a4c3_2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8f8e7a4c3_2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조회수를 어디에 넣어야 할까요..?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8f8e7a4c3_2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8f8e7a4c3_2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8f8e7a4c3_2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8f8e7a4c3_2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564ffaddc_5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564ffaddc_5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f8e7a4c3_2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f8e7a4c3_2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8f8e7a4c3_2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8f8e7a4c3_2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f8e7a4c3_2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f8e7a4c3_2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8f8e7a4c3_2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8f8e7a4c3_2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8f8e7a4c3_2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8f8e7a4c3_2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8f8e7a4c3_25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8f8e7a4c3_2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a5ce956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a5ce956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2번) 좋아요 삭제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3번) 신고부분이 2번)으로 수정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8f8e7a4c3_2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8f8e7a4c3_2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8f8e7a4c3_2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8f8e7a4c3_2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8f8e7a4c3_2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8f8e7a4c3_2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79aa2b18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79aa2b18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f8e7a4c3_3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f8e7a4c3_3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8f8e7a4c3_2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8f8e7a4c3_2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f8e7a4c3_2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f8e7a4c3_2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1212_ 최근 열어본 프로젝</a:t>
            </a:r>
            <a:r>
              <a:rPr lang="ko"/>
              <a:t>트, 최근 열어본 음식점 기능 없애서 지움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8f8e7a4c3_2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8f8e7a4c3_2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1212_ 최근 열어본 프로젝트, 최근 열어본 음식점 기능 없애서 지움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8f8e7a4c3_2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8f8e7a4c3_2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1212_ 최근 열어본 프로젝트, 최근 열어본 음식점 기능 없애서 지움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8f8e7a4c3_2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8f8e7a4c3_2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79aa2b1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79aa2b1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564ffaddc_5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564ffaddc_5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A추가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564ffaddc_1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564ffaddc_1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b976308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b976308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A추가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5075883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5075883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 : 20.01.09. 목 16:40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8f8e7a4c3_2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8f8e7a4c3_2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A탭 추가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7564ffaddc_1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7564ffaddc_1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7c2daa370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7c2daa370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A탭 추가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c2daa370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c2daa370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A탭 추가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c2daa370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c2daa370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A탭 추가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479aa2b18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479aa2b18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564ffaddc_5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564ffaddc_5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6b9763087c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6b9763087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계정정지버튼추가, 가게등록신청목록삭제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8d348ca93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8d348ca93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564ffaddc_5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564ffaddc_5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8f8e7a4c3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8f8e7a4c3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수정 : 20.01.09. 목 16:45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8d348ca93_7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8d348ca93_7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564ffaddc_5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564ffaddc_5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6b5075883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6b5075883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뒤에나오는 승인거부창삭제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8d348ca93_7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8d348ca93_7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7564ffaddc_5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7564ffaddc_5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8f8e7a4c3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8f8e7a4c3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8f8e7a4c3_2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8f8e7a4c3_2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2020.01.09.목 16:55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2019.11.26.화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No.에서 MA를 HD로 수정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64ffaddc_5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564ffaddc_5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*액션부분 번호 수정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8f8e7a4c3_2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8f8e7a4c3_2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10" Type="http://schemas.openxmlformats.org/officeDocument/2006/relationships/image" Target="../media/image11.png"/><Relationship Id="rId9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Relationship Id="rId4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56.png"/><Relationship Id="rId9" Type="http://schemas.openxmlformats.org/officeDocument/2006/relationships/image" Target="../media/image48.png"/><Relationship Id="rId5" Type="http://schemas.openxmlformats.org/officeDocument/2006/relationships/image" Target="../media/image37.png"/><Relationship Id="rId6" Type="http://schemas.openxmlformats.org/officeDocument/2006/relationships/image" Target="../media/image51.png"/><Relationship Id="rId7" Type="http://schemas.openxmlformats.org/officeDocument/2006/relationships/image" Target="../media/image47.png"/><Relationship Id="rId8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Relationship Id="rId5" Type="http://schemas.openxmlformats.org/officeDocument/2006/relationships/image" Target="../media/image37.png"/><Relationship Id="rId6" Type="http://schemas.openxmlformats.org/officeDocument/2006/relationships/image" Target="../media/image51.png"/><Relationship Id="rId7" Type="http://schemas.openxmlformats.org/officeDocument/2006/relationships/image" Target="../media/image71.png"/><Relationship Id="rId8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png"/><Relationship Id="rId4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Relationship Id="rId4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Templates&gt;main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홍길동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" name="Google Shape;55;p1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회원정보수정페이지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아이디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:수정불가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" name="Google Shape;56;p13"/>
          <p:cNvSpPr/>
          <p:nvPr/>
        </p:nvSpPr>
        <p:spPr>
          <a:xfrm>
            <a:off x="2988150" y="750300"/>
            <a:ext cx="3167700" cy="1963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891250" y="1377700"/>
            <a:ext cx="6723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링크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891250" y="1829700"/>
            <a:ext cx="6723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</a:t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2369700" y="16422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1137400" y="26735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4100"/>
            <a:ext cx="2286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2900100" y="3665825"/>
            <a:ext cx="995400" cy="18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 b="0" l="0" r="0" t="57142"/>
          <a:stretch/>
        </p:blipFill>
        <p:spPr>
          <a:xfrm>
            <a:off x="50" y="419650"/>
            <a:ext cx="6879027" cy="47238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p2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US_MA_01_d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075" y="419650"/>
            <a:ext cx="154250" cy="47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/>
          <p:nvPr/>
        </p:nvSpPr>
        <p:spPr>
          <a:xfrm>
            <a:off x="2745175" y="46169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208" name="Google Shape;208;p2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803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메인페이지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HOT에 프로젝트를 좋아요 순으로 나열한다.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User&gt;main(US_PR_05_a) 창으로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2"/>
          <p:cNvSpPr/>
          <p:nvPr/>
        </p:nvSpPr>
        <p:spPr>
          <a:xfrm>
            <a:off x="209475" y="955225"/>
            <a:ext cx="6460200" cy="355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98825" y="7574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21223" cy="4716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" name="Google Shape;216;p2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US_PR_06_A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상세페이지 - 작성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project.jsx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7" name="Google Shape;217;p2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445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상세입력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15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718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클릭시 작성중인 프로젝트를 무시하고 main페이지로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6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저장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작성한 제목, 날짜, 총예산, 루트를 저장하고 main페이지로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0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음식점정보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클릭시 음식점 상세정보를 보여준다.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제목 입력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프로젝트 제목을 입력한다.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22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시간 및 예산 작성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전체 음식점에서 사용할 예산을 직접 작성한다. 또한 약속일도 직접 작성한다.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6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해당 음식점 삭제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프로젝트에서 해당 음식점 삭제한다.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6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8" name="Google Shape;218;p23"/>
          <p:cNvSpPr/>
          <p:nvPr/>
        </p:nvSpPr>
        <p:spPr>
          <a:xfrm>
            <a:off x="6071000" y="8345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66725" y="8345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1489550" y="1216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142925" y="1335475"/>
            <a:ext cx="967800" cy="2988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66725" y="1216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3318535" y="1282225"/>
            <a:ext cx="223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</a:t>
            </a:r>
            <a:endParaRPr sz="1200"/>
          </a:p>
        </p:txBody>
      </p:sp>
      <p:sp>
        <p:nvSpPr>
          <p:cNvPr id="224" name="Google Shape;224;p23"/>
          <p:cNvSpPr/>
          <p:nvPr/>
        </p:nvSpPr>
        <p:spPr>
          <a:xfrm>
            <a:off x="5320775" y="8345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3458275" y="480200"/>
            <a:ext cx="240300" cy="24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3"/>
          <p:cNvCxnSpPr/>
          <p:nvPr/>
        </p:nvCxnSpPr>
        <p:spPr>
          <a:xfrm>
            <a:off x="-13675" y="777375"/>
            <a:ext cx="7041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3"/>
          <p:cNvSpPr/>
          <p:nvPr/>
        </p:nvSpPr>
        <p:spPr>
          <a:xfrm>
            <a:off x="85725" y="4672600"/>
            <a:ext cx="1323900" cy="2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75" y="419650"/>
            <a:ext cx="7031805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" name="Google Shape;233;p2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US_PR_06_A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상세페이지 - 작성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mp_rdetails.html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4" name="Google Shape;234;p24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38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상세입력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식당 상세정보 확인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79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646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클릭시 음식점 상세페이지가 사라지고 지도가 확대된다. 이전 페이지 (US_PR_02_b)와 같아진다.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음식점 선택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음식점을 선택하면 좌측에 경로가 추가되고,  ‘&gt;’ 버튼을 누르면 해당 음식점에 대한 상세정보가 나온다.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경로최적화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:밑에 선택된 경로들을 최적경로로 이어주어 지도에 나타나게 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9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경로최적화 - 출발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여러가지 경로 중에서 출발지로 설정할 음식점을 선택한다.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9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E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경로최적화 - 도착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여러가지 경로 중에서 도착지로 설정할 음식점을 선택한다.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2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F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경로삭제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버튼을 누를시 해당 음식점이 경로에서 삭제된다.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2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음식점 상세정보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클릭한 음식점에 대한 상세정보를 볼 수 있다.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17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음식점 리뷰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클릭한 음식점 리뷰를 평점과 후기내용으로 볼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" name="Google Shape;235;p24"/>
          <p:cNvSpPr/>
          <p:nvPr/>
        </p:nvSpPr>
        <p:spPr>
          <a:xfrm>
            <a:off x="1612400" y="34746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1733550" y="3600850"/>
            <a:ext cx="1419300" cy="14475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1733550" y="1967025"/>
            <a:ext cx="1219200" cy="10428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>
            <a:off x="1612400" y="18092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3318535" y="1282225"/>
            <a:ext cx="223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x</a:t>
            </a:r>
            <a:endParaRPr sz="1200"/>
          </a:p>
        </p:txBody>
      </p:sp>
      <p:sp>
        <p:nvSpPr>
          <p:cNvPr id="240" name="Google Shape;240;p24"/>
          <p:cNvSpPr/>
          <p:nvPr/>
        </p:nvSpPr>
        <p:spPr>
          <a:xfrm>
            <a:off x="3215750" y="12822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41" name="Google Shape;241;p24"/>
          <p:cNvCxnSpPr/>
          <p:nvPr/>
        </p:nvCxnSpPr>
        <p:spPr>
          <a:xfrm>
            <a:off x="-13675" y="777375"/>
            <a:ext cx="7041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4"/>
          <p:cNvSpPr/>
          <p:nvPr/>
        </p:nvSpPr>
        <p:spPr>
          <a:xfrm>
            <a:off x="3596750" y="43721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91100" y="17870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14900" y="2615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548300" y="2615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1081700" y="2615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F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1844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" name="Google Shape;252;p2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US_PR_07_b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mp_chat.htm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3" name="Google Shape;253;p2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생성 시 유저 간 채팅 화면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유저 닉네임 검색 결과로 선택한 유저와 채팅할 수 있는 채팅창이다.</a:t>
                      </a:r>
                      <a:endParaRPr sz="800"/>
                    </a:p>
                  </a:txBody>
                  <a:tcPr marT="91425" marB="0" marR="0" marL="45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현재 유저가 채팅하고 있는 채팅 상대의 프로파일 사진이다.</a:t>
                      </a:r>
                      <a:endParaRPr sz="800"/>
                    </a:p>
                  </a:txBody>
                  <a:tcPr marT="91425" marB="0" marR="0" marL="457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25"/>
          <p:cNvSpPr/>
          <p:nvPr/>
        </p:nvSpPr>
        <p:spPr>
          <a:xfrm>
            <a:off x="3436650" y="791900"/>
            <a:ext cx="3489900" cy="43506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3437200" y="18397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3256650" y="79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103350" y="4800775"/>
            <a:ext cx="1279500" cy="22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5"/>
          <p:cNvSpPr/>
          <p:nvPr/>
        </p:nvSpPr>
        <p:spPr>
          <a:xfrm>
            <a:off x="3458275" y="480200"/>
            <a:ext cx="240300" cy="24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3458275" y="1943550"/>
            <a:ext cx="477000" cy="41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2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US_PR_08_b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작성완료 알림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projectcomplete.html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사용자&gt;프로젝트생성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5" name="Google Shape;265;p2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작성완료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프로젝트 상세보기로 이동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프로젝트 상세보기(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US_PR_06_a)로 이동한다.</a:t>
                      </a:r>
                      <a:endParaRPr sz="8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유저용 메인으로 이동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유저 메인(US_MA_01_c)으로 이동한다.</a:t>
                      </a:r>
                      <a:endParaRPr sz="8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0" marR="0" marL="457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6" name="Google Shape;2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1659" cy="47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/>
          <p:nvPr/>
        </p:nvSpPr>
        <p:spPr>
          <a:xfrm>
            <a:off x="2401325" y="21787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3425825" y="21787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38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Google Shape;274;p2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US_PR_05_a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프로젝트검색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pjSearch</a:t>
                      </a:r>
                      <a:r>
                        <a:rPr lang="ko" sz="800"/>
                        <a:t>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사용자&gt;프로젝트검색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5" name="Google Shape;275;p2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803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프로젝트검색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(프로젝트검색내역을 출력한다.)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검색기능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지역 선택 후 음식점 검색이 가능하다.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6" name="Google Shape;276;p27"/>
          <p:cNvSpPr/>
          <p:nvPr/>
        </p:nvSpPr>
        <p:spPr>
          <a:xfrm>
            <a:off x="200600" y="20211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1077325" y="949725"/>
            <a:ext cx="4921800" cy="1401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7"/>
          <p:cNvSpPr/>
          <p:nvPr/>
        </p:nvSpPr>
        <p:spPr>
          <a:xfrm>
            <a:off x="897325" y="8683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41600" cy="4723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4" name="Google Shape;284;p28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US_PR_06_a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일정전체보기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User&gt;project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projectList.html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사용자&gt;일정전체보기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5" name="Google Shape;285;p28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803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일정전체보기페이지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(프로젝트 전체 리스트 출력한다.)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전체보기를 클릭하면 프로젝트 전체 목록이 나온다.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6" name="Google Shape;286;p28"/>
          <p:cNvPicPr preferRelativeResize="0"/>
          <p:nvPr/>
        </p:nvPicPr>
        <p:blipFill rotWithShape="1">
          <a:blip r:embed="rId4">
            <a:alphaModFix/>
          </a:blip>
          <a:srcRect b="93857" l="0" r="0" t="0"/>
          <a:stretch/>
        </p:blipFill>
        <p:spPr>
          <a:xfrm>
            <a:off x="50" y="419650"/>
            <a:ext cx="7033277" cy="29054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/>
          <p:nvPr/>
        </p:nvSpPr>
        <p:spPr>
          <a:xfrm>
            <a:off x="2388375" y="478344"/>
            <a:ext cx="1052100" cy="18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/>
          <p:nvPr/>
        </p:nvSpPr>
        <p:spPr>
          <a:xfrm>
            <a:off x="235075" y="2038950"/>
            <a:ext cx="6591300" cy="296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"/>
          <p:cNvSpPr/>
          <p:nvPr/>
        </p:nvSpPr>
        <p:spPr>
          <a:xfrm>
            <a:off x="135325" y="18589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272700" y="2074025"/>
            <a:ext cx="1269300" cy="142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8"/>
          <p:cNvSpPr/>
          <p:nvPr/>
        </p:nvSpPr>
        <p:spPr>
          <a:xfrm>
            <a:off x="114997" y="2087922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19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7" name="Google Shape;297;p2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US_PR_07_a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상세보기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projectDetail.html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사용자&gt;프로젝트상세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8" name="Google Shape;298;p29"/>
          <p:cNvSpPr/>
          <p:nvPr/>
        </p:nvSpPr>
        <p:spPr>
          <a:xfrm>
            <a:off x="713275" y="2001200"/>
            <a:ext cx="5013300" cy="357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713275" y="4165575"/>
            <a:ext cx="5137500" cy="929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3899982" y="3788850"/>
            <a:ext cx="2444400" cy="22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533275" y="19171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3719963" y="37510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533275" y="40979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6039175" y="15066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5929275" y="7280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306" name="Google Shape;306;p2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상세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삭제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관리자만 삭제 가능하고 버튼이 관리자에게만 보인다.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메모&amp;예산기능&amp;시간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예상금액, 실제금액 입력해서 비교할 수 있고 메모를 쓸 수 있고 파티원이 있다면 만날 시간을 정할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공유하기/좋아요/저장기능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SNS에 공유가능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좋아요누르면 나중에 확인할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저장하면 맘에 안드는 경로만 수정가능하다.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 vMerge="1"/>
                <a:tc v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댓글기능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결제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User&gt;project(US_PR_08_a) 결제 modal창으로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User&gt;store(US_FS_01_a)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7" name="Google Shape;307;p29"/>
          <p:cNvSpPr/>
          <p:nvPr/>
        </p:nvSpPr>
        <p:spPr>
          <a:xfrm>
            <a:off x="0" y="419650"/>
            <a:ext cx="7033200" cy="22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08" name="Google Shape;308;p29"/>
          <p:cNvSpPr txBox="1"/>
          <p:nvPr/>
        </p:nvSpPr>
        <p:spPr>
          <a:xfrm>
            <a:off x="51" y="335025"/>
            <a:ext cx="25413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</a:t>
            </a:r>
            <a:endParaRPr/>
          </a:p>
        </p:txBody>
      </p:sp>
      <p:sp>
        <p:nvSpPr>
          <p:cNvPr id="309" name="Google Shape;309;p29"/>
          <p:cNvSpPr/>
          <p:nvPr/>
        </p:nvSpPr>
        <p:spPr>
          <a:xfrm>
            <a:off x="3192025" y="777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5" name="Google Shape;315;p3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US_PR_08_a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결제 페이지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payment.html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사용자&gt;결제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6" name="Google Shape;316;p30"/>
          <p:cNvPicPr preferRelativeResize="0"/>
          <p:nvPr/>
        </p:nvPicPr>
        <p:blipFill rotWithShape="1">
          <a:blip r:embed="rId4">
            <a:alphaModFix/>
          </a:blip>
          <a:srcRect b="11492" l="25534" r="27690" t="8591"/>
          <a:stretch/>
        </p:blipFill>
        <p:spPr>
          <a:xfrm>
            <a:off x="1965250" y="1073275"/>
            <a:ext cx="3571152" cy="37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/>
          <p:nvPr/>
        </p:nvSpPr>
        <p:spPr>
          <a:xfrm>
            <a:off x="1980103" y="1073275"/>
            <a:ext cx="3527100" cy="3743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1829300" y="10685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3876475" y="4291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20" name="Google Shape;320;p30"/>
          <p:cNvSpPr/>
          <p:nvPr/>
        </p:nvSpPr>
        <p:spPr>
          <a:xfrm>
            <a:off x="2863875" y="4291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321" name="Google Shape;321;p3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59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결제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6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프로젝트의 금액과 프로젝트에 포함된 사람들의 수로 결제 금액을 계산하여 프로젝트를 생성한 사람에게 해당 금액을 보낼 수 있다.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총금액이 인원수에 나눠서 나오지만 원하는 가격으로 바꿀 수 있다.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결제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User&gt;project(US_PR_09_a) 카카오페이 모달창으로 이동한다.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2" name="Google Shape;322;p30"/>
          <p:cNvSpPr/>
          <p:nvPr/>
        </p:nvSpPr>
        <p:spPr>
          <a:xfrm>
            <a:off x="2515100" y="35831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5346600" y="11022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9" name="Google Shape;329;p3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US_PR_09_a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 페이 결제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kakaopay1.html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사용자&gt;카카오페이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0" name="Google Shape;330;p31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382850"/>
                <a:gridCol w="1727825"/>
              </a:tblGrid>
              <a:tr h="559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카카오 페이 modal 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6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결제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US_PR_10_a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) 카카오페이 모달창으로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US_PR_08_a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) 결제 modal창으로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31" name="Google Shape;331;p31"/>
          <p:cNvGrpSpPr/>
          <p:nvPr/>
        </p:nvGrpSpPr>
        <p:grpSpPr>
          <a:xfrm>
            <a:off x="2250000" y="629900"/>
            <a:ext cx="2802125" cy="4409950"/>
            <a:chOff x="2942337" y="612100"/>
            <a:chExt cx="2802125" cy="4409950"/>
          </a:xfrm>
        </p:grpSpPr>
        <p:pic>
          <p:nvPicPr>
            <p:cNvPr id="332" name="Google Shape;33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2337" y="612100"/>
              <a:ext cx="2802125" cy="4409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31"/>
            <p:cNvSpPr/>
            <p:nvPr/>
          </p:nvSpPr>
          <p:spPr>
            <a:xfrm>
              <a:off x="3166251" y="1430575"/>
              <a:ext cx="1178100" cy="18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/>
                <a:t>프로젝트 이름</a:t>
              </a:r>
              <a:endParaRPr sz="80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4580869" y="1714675"/>
              <a:ext cx="1032900" cy="18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/>
                <a:t>상품 금액 </a:t>
              </a:r>
              <a:r>
                <a:rPr b="1" lang="ko" sz="700"/>
                <a:t>20000</a:t>
              </a:r>
              <a:r>
                <a:rPr lang="ko" sz="700"/>
                <a:t>원</a:t>
              </a:r>
              <a:endParaRPr sz="700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4344350" y="4099075"/>
              <a:ext cx="180000" cy="180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2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2986250" y="4099075"/>
              <a:ext cx="180000" cy="180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1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337" name="Google Shape;337;p31"/>
          <p:cNvSpPr/>
          <p:nvPr/>
        </p:nvSpPr>
        <p:spPr>
          <a:xfrm>
            <a:off x="2499449" y="2942250"/>
            <a:ext cx="527975" cy="143700"/>
          </a:xfrm>
          <a:prstGeom prst="flowChartProcess">
            <a:avLst/>
          </a:prstGeom>
          <a:solidFill>
            <a:srgbClr val="FFEE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1"/>
          <p:cNvSpPr txBox="1"/>
          <p:nvPr/>
        </p:nvSpPr>
        <p:spPr>
          <a:xfrm>
            <a:off x="5655550" y="434622"/>
            <a:ext cx="468000" cy="14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</a:t>
            </a:r>
            <a:endParaRPr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4"/>
          <p:cNvGrpSpPr/>
          <p:nvPr/>
        </p:nvGrpSpPr>
        <p:grpSpPr>
          <a:xfrm>
            <a:off x="36000" y="69651"/>
            <a:ext cx="4039500" cy="5000294"/>
            <a:chOff x="177850" y="167950"/>
            <a:chExt cx="4039500" cy="4883100"/>
          </a:xfrm>
        </p:grpSpPr>
        <p:sp>
          <p:nvSpPr>
            <p:cNvPr id="68" name="Google Shape;68;p14"/>
            <p:cNvSpPr/>
            <p:nvPr/>
          </p:nvSpPr>
          <p:spPr>
            <a:xfrm>
              <a:off x="177850" y="401650"/>
              <a:ext cx="4039500" cy="46494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77850" y="167950"/>
              <a:ext cx="4039500" cy="2286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넘버링 가이드 및 명명 규칙</a:t>
              </a:r>
              <a:endParaRPr b="1" sz="1000"/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4159228" y="2123275"/>
            <a:ext cx="4908881" cy="2944013"/>
            <a:chOff x="4515650" y="2199475"/>
            <a:chExt cx="4628400" cy="2944013"/>
          </a:xfrm>
        </p:grpSpPr>
        <p:sp>
          <p:nvSpPr>
            <p:cNvPr id="71" name="Google Shape;71;p14"/>
            <p:cNvSpPr/>
            <p:nvPr/>
          </p:nvSpPr>
          <p:spPr>
            <a:xfrm>
              <a:off x="4515650" y="2542788"/>
              <a:ext cx="4628400" cy="2600700"/>
            </a:xfrm>
            <a:prstGeom prst="rect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515650" y="2199475"/>
              <a:ext cx="4628400" cy="3330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페이지가이드</a:t>
              </a:r>
              <a:endParaRPr b="1" sz="1000"/>
            </a:p>
          </p:txBody>
        </p:sp>
      </p:grp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363250" y="147061"/>
            <a:ext cx="6500" cy="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0750" y="152400"/>
            <a:ext cx="850" cy="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4943130" y="-16294504"/>
            <a:ext cx="502432" cy="45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4"/>
          <p:cNvGrpSpPr/>
          <p:nvPr/>
        </p:nvGrpSpPr>
        <p:grpSpPr>
          <a:xfrm>
            <a:off x="4159228" y="76225"/>
            <a:ext cx="4908881" cy="2033700"/>
            <a:chOff x="4515650" y="25"/>
            <a:chExt cx="4628400" cy="2033700"/>
          </a:xfrm>
        </p:grpSpPr>
        <p:sp>
          <p:nvSpPr>
            <p:cNvPr id="77" name="Google Shape;77;p14"/>
            <p:cNvSpPr/>
            <p:nvPr/>
          </p:nvSpPr>
          <p:spPr>
            <a:xfrm>
              <a:off x="4515650" y="25"/>
              <a:ext cx="4628400" cy="228600"/>
            </a:xfrm>
            <a:prstGeom prst="rect">
              <a:avLst/>
            </a:prstGeom>
            <a:solidFill>
              <a:srgbClr val="F3F3F3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/>
                <a:t>화면 아이템 표시 및 UI 수정규칙</a:t>
              </a:r>
              <a:endParaRPr b="1" sz="1000"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4515650" y="228625"/>
              <a:ext cx="4628400" cy="1805100"/>
            </a:xfrm>
            <a:prstGeom prst="rect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79" name="Google Shape;79;p14"/>
          <p:cNvGraphicFramePr/>
          <p:nvPr/>
        </p:nvGraphicFramePr>
        <p:xfrm>
          <a:off x="4159225" y="29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629950"/>
                <a:gridCol w="4280450"/>
              </a:tblGrid>
              <a:tr h="365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이미지</a:t>
                      </a:r>
                      <a:endParaRPr b="1"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표시</a:t>
                      </a:r>
                      <a:endParaRPr b="1" sz="9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/>
                </a:tc>
              </a:tr>
              <a:tr h="14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Form</a:t>
                      </a:r>
                      <a:endParaRPr b="1"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Control</a:t>
                      </a:r>
                      <a:endParaRPr b="1" sz="9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80" name="Google Shape;80;p14"/>
          <p:cNvSpPr/>
          <p:nvPr/>
        </p:nvSpPr>
        <p:spPr>
          <a:xfrm>
            <a:off x="5395800" y="364200"/>
            <a:ext cx="216000" cy="216000"/>
          </a:xfrm>
          <a:prstGeom prst="flowChartSummingJunction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4"/>
          <p:cNvGrpSpPr/>
          <p:nvPr/>
        </p:nvGrpSpPr>
        <p:grpSpPr>
          <a:xfrm>
            <a:off x="4783800" y="292200"/>
            <a:ext cx="359964" cy="360015"/>
            <a:chOff x="5083200" y="292200"/>
            <a:chExt cx="891000" cy="824400"/>
          </a:xfrm>
        </p:grpSpPr>
        <p:sp>
          <p:nvSpPr>
            <p:cNvPr id="82" name="Google Shape;82;p14"/>
            <p:cNvSpPr/>
            <p:nvPr/>
          </p:nvSpPr>
          <p:spPr>
            <a:xfrm>
              <a:off x="5272244" y="475415"/>
              <a:ext cx="495000" cy="458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083200" y="292200"/>
              <a:ext cx="891000" cy="824400"/>
            </a:xfrm>
            <a:prstGeom prst="mathMultiply">
              <a:avLst>
                <a:gd fmla="val 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14"/>
          <p:cNvGrpSpPr/>
          <p:nvPr/>
        </p:nvGrpSpPr>
        <p:grpSpPr>
          <a:xfrm>
            <a:off x="5071800" y="310200"/>
            <a:ext cx="324007" cy="324015"/>
            <a:chOff x="5713438" y="344111"/>
            <a:chExt cx="792000" cy="732900"/>
          </a:xfrm>
        </p:grpSpPr>
        <p:sp>
          <p:nvSpPr>
            <p:cNvPr id="85" name="Google Shape;85;p14"/>
            <p:cNvSpPr/>
            <p:nvPr/>
          </p:nvSpPr>
          <p:spPr>
            <a:xfrm>
              <a:off x="5861924" y="475415"/>
              <a:ext cx="495000" cy="458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5713438" y="344111"/>
              <a:ext cx="792000" cy="732900"/>
            </a:xfrm>
            <a:prstGeom prst="mathMultiply">
              <a:avLst>
                <a:gd fmla="val 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4"/>
          <p:cNvSpPr txBox="1"/>
          <p:nvPr/>
        </p:nvSpPr>
        <p:spPr>
          <a:xfrm>
            <a:off x="5671950" y="407400"/>
            <a:ext cx="2302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/>
              <a:t>: </a:t>
            </a:r>
            <a:r>
              <a:rPr b="1" lang="ko" sz="800"/>
              <a:t>도형안에 X자 삽입을 통해 이미지 표시 </a:t>
            </a:r>
            <a:endParaRPr b="1" sz="800"/>
          </a:p>
        </p:txBody>
      </p:sp>
      <p:grpSp>
        <p:nvGrpSpPr>
          <p:cNvPr id="88" name="Google Shape;88;p14"/>
          <p:cNvGrpSpPr/>
          <p:nvPr/>
        </p:nvGrpSpPr>
        <p:grpSpPr>
          <a:xfrm>
            <a:off x="4842288" y="1389000"/>
            <a:ext cx="1411513" cy="228600"/>
            <a:chOff x="4918488" y="1351950"/>
            <a:chExt cx="1411513" cy="228600"/>
          </a:xfrm>
        </p:grpSpPr>
        <p:pic>
          <p:nvPicPr>
            <p:cNvPr id="89" name="Google Shape;89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18488" y="1351950"/>
              <a:ext cx="550718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4"/>
            <p:cNvSpPr txBox="1"/>
            <p:nvPr/>
          </p:nvSpPr>
          <p:spPr>
            <a:xfrm>
              <a:off x="5508000" y="1393200"/>
              <a:ext cx="822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드롭 다운</a:t>
              </a:r>
              <a:endParaRPr b="1" sz="800"/>
            </a:p>
          </p:txBody>
        </p:sp>
      </p:grpSp>
      <p:grpSp>
        <p:nvGrpSpPr>
          <p:cNvPr id="91" name="Google Shape;91;p14"/>
          <p:cNvGrpSpPr/>
          <p:nvPr/>
        </p:nvGrpSpPr>
        <p:grpSpPr>
          <a:xfrm>
            <a:off x="4862225" y="1722600"/>
            <a:ext cx="1780375" cy="180000"/>
            <a:chOff x="4938425" y="1626313"/>
            <a:chExt cx="1780375" cy="180000"/>
          </a:xfrm>
        </p:grpSpPr>
        <p:sp>
          <p:nvSpPr>
            <p:cNvPr id="92" name="Google Shape;92;p14"/>
            <p:cNvSpPr/>
            <p:nvPr/>
          </p:nvSpPr>
          <p:spPr>
            <a:xfrm>
              <a:off x="4938425" y="1626313"/>
              <a:ext cx="895800" cy="18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 txBox="1"/>
            <p:nvPr/>
          </p:nvSpPr>
          <p:spPr>
            <a:xfrm>
              <a:off x="5896800" y="1641775"/>
              <a:ext cx="822000" cy="1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텍스트입력</a:t>
              </a:r>
              <a:endParaRPr b="1" sz="800"/>
            </a:p>
          </p:txBody>
        </p:sp>
      </p:grpSp>
      <p:grpSp>
        <p:nvGrpSpPr>
          <p:cNvPr id="94" name="Google Shape;94;p14"/>
          <p:cNvGrpSpPr/>
          <p:nvPr/>
        </p:nvGrpSpPr>
        <p:grpSpPr>
          <a:xfrm>
            <a:off x="4801800" y="1004400"/>
            <a:ext cx="1088000" cy="323850"/>
            <a:chOff x="4896000" y="1044663"/>
            <a:chExt cx="1088000" cy="323850"/>
          </a:xfrm>
        </p:grpSpPr>
        <p:pic>
          <p:nvPicPr>
            <p:cNvPr id="95" name="Google Shape;95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96000" y="1044663"/>
              <a:ext cx="657225" cy="32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4"/>
            <p:cNvSpPr txBox="1"/>
            <p:nvPr/>
          </p:nvSpPr>
          <p:spPr>
            <a:xfrm>
              <a:off x="5577200" y="1141875"/>
              <a:ext cx="406800" cy="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버튼</a:t>
              </a:r>
              <a:endParaRPr b="1" sz="800"/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4822900" y="738547"/>
            <a:ext cx="912775" cy="229422"/>
            <a:chOff x="4899100" y="662347"/>
            <a:chExt cx="912775" cy="229422"/>
          </a:xfrm>
        </p:grpSpPr>
        <p:pic>
          <p:nvPicPr>
            <p:cNvPr id="98" name="Google Shape;98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99100" y="662347"/>
              <a:ext cx="427200" cy="229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4"/>
            <p:cNvSpPr txBox="1"/>
            <p:nvPr/>
          </p:nvSpPr>
          <p:spPr>
            <a:xfrm>
              <a:off x="5340275" y="702000"/>
              <a:ext cx="471600" cy="1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스위치</a:t>
              </a:r>
              <a:endParaRPr b="1" sz="800"/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6475800" y="734200"/>
            <a:ext cx="941701" cy="238125"/>
            <a:chOff x="6518700" y="581800"/>
            <a:chExt cx="941701" cy="238125"/>
          </a:xfrm>
        </p:grpSpPr>
        <p:pic>
          <p:nvPicPr>
            <p:cNvPr id="101" name="Google Shape;101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18700" y="581800"/>
              <a:ext cx="228600" cy="23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4"/>
            <p:cNvSpPr txBox="1"/>
            <p:nvPr/>
          </p:nvSpPr>
          <p:spPr>
            <a:xfrm>
              <a:off x="6747301" y="645225"/>
              <a:ext cx="7131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  : 체크박스 </a:t>
              </a:r>
              <a:endParaRPr b="1" sz="800"/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6475800" y="1044000"/>
            <a:ext cx="1085186" cy="228600"/>
            <a:chOff x="6504814" y="791250"/>
            <a:chExt cx="1085186" cy="228600"/>
          </a:xfrm>
        </p:grpSpPr>
        <p:pic>
          <p:nvPicPr>
            <p:cNvPr id="104" name="Google Shape;104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04814" y="79125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4"/>
            <p:cNvSpPr txBox="1"/>
            <p:nvPr/>
          </p:nvSpPr>
          <p:spPr>
            <a:xfrm>
              <a:off x="6768000" y="832650"/>
              <a:ext cx="8220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라디오 버튼</a:t>
              </a:r>
              <a:endParaRPr b="1" sz="800"/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6511338" y="1350000"/>
            <a:ext cx="1071025" cy="238200"/>
            <a:chOff x="6511338" y="1045200"/>
            <a:chExt cx="1071025" cy="238200"/>
          </a:xfrm>
        </p:grpSpPr>
        <p:sp>
          <p:nvSpPr>
            <p:cNvPr id="107" name="Google Shape;107;p14"/>
            <p:cNvSpPr txBox="1"/>
            <p:nvPr/>
          </p:nvSpPr>
          <p:spPr>
            <a:xfrm>
              <a:off x="6893263" y="1045200"/>
              <a:ext cx="6891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: 좋아요</a:t>
              </a:r>
              <a:endParaRPr b="1" sz="800"/>
            </a:p>
          </p:txBody>
        </p:sp>
        <p:grpSp>
          <p:nvGrpSpPr>
            <p:cNvPr id="108" name="Google Shape;108;p14"/>
            <p:cNvGrpSpPr/>
            <p:nvPr/>
          </p:nvGrpSpPr>
          <p:grpSpPr>
            <a:xfrm>
              <a:off x="6511338" y="1122600"/>
              <a:ext cx="386075" cy="144000"/>
              <a:chOff x="-1824325" y="2344788"/>
              <a:chExt cx="386075" cy="144000"/>
            </a:xfrm>
          </p:grpSpPr>
          <p:sp>
            <p:nvSpPr>
              <p:cNvPr id="109" name="Google Shape;109;p14"/>
              <p:cNvSpPr/>
              <p:nvPr/>
            </p:nvSpPr>
            <p:spPr>
              <a:xfrm>
                <a:off x="-1824325" y="2344788"/>
                <a:ext cx="180000" cy="144000"/>
              </a:xfrm>
              <a:prstGeom prst="hear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-1618250" y="2344788"/>
                <a:ext cx="180000" cy="144000"/>
              </a:xfrm>
              <a:prstGeom prst="heart">
                <a:avLst/>
              </a:prstGeom>
              <a:solidFill>
                <a:srgbClr val="CC412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id="111" name="Google Shape;111;p14"/>
          <p:cNvGraphicFramePr/>
          <p:nvPr/>
        </p:nvGraphicFramePr>
        <p:xfrm>
          <a:off x="4159225" y="247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1084575"/>
                <a:gridCol w="3824300"/>
              </a:tblGrid>
              <a:tr h="34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설명번호위치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좌측상단</a:t>
                      </a:r>
                      <a:endParaRPr sz="800"/>
                    </a:p>
                  </a:txBody>
                  <a:tcPr marT="36000" marB="0" marR="0" marL="36000" anchor="ctr"/>
                </a:tc>
              </a:tr>
              <a:tr h="47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Ex)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Owner&gt;main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역할&gt;페이지유형 : 역할(첫글자 알파벳대문자)&gt;소문자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칸이 넘어갈경우 앞에 위치 ⋯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36000" anchor="ctr"/>
                </a:tc>
              </a:tr>
              <a:tr h="39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기능 설명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기능타이틀: Arial, 8pt, 굵게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1), 2), 3) 순으로 넘버링</a:t>
                      </a:r>
                      <a:endParaRPr sz="800"/>
                    </a:p>
                  </a:txBody>
                  <a:tcPr marT="36000" marB="0" marR="0" marL="36000" anchor="ctr"/>
                </a:tc>
              </a:tr>
              <a:tr h="40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액션 표시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좌-우-상-하 순</a:t>
                      </a:r>
                      <a:endParaRPr sz="800"/>
                    </a:p>
                  </a:txBody>
                  <a:tcPr marT="36000" marB="36000" marR="0" marL="36000" anchor="b"/>
                </a:tc>
              </a:tr>
              <a:tr h="47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 표시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좌-우-상-하 순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36000" marB="36000" marR="0" marL="36000" anchor="b"/>
                </a:tc>
              </a:tr>
              <a:tr h="487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그룹 표시</a:t>
                      </a:r>
                      <a:endParaRPr b="1"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액션그룹: 점선, 빨강, 두께: 1px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설명그룹: 점선, 파랑, 두께: 1px</a:t>
                      </a:r>
                      <a:endParaRPr sz="800"/>
                    </a:p>
                  </a:txBody>
                  <a:tcPr marT="36000" marB="0" marR="0" marL="36000" anchor="ctr"/>
                </a:tc>
              </a:tr>
            </a:tbl>
          </a:graphicData>
        </a:graphic>
      </p:graphicFrame>
      <p:sp>
        <p:nvSpPr>
          <p:cNvPr id="112" name="Google Shape;112;p14"/>
          <p:cNvSpPr/>
          <p:nvPr/>
        </p:nvSpPr>
        <p:spPr>
          <a:xfrm>
            <a:off x="5292000" y="3744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13" name="Google Shape;113;p14"/>
          <p:cNvGraphicFramePr/>
          <p:nvPr/>
        </p:nvGraphicFramePr>
        <p:xfrm>
          <a:off x="43300" y="310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1008550"/>
                <a:gridCol w="1365050"/>
                <a:gridCol w="1665875"/>
              </a:tblGrid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0" marB="0" marR="0" marL="0" anchor="ctr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어떤 화면인지 간략한 설명</a:t>
                      </a:r>
                      <a:endParaRPr sz="800"/>
                    </a:p>
                  </a:txBody>
                  <a:tcPr marT="0" marB="0" marR="0" marL="72000" anchor="ctr"/>
                </a:tc>
                <a:tc h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0" marB="0" marR="0" marL="0" anchor="ctr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실제 HTML 파일명 표기</a:t>
                      </a:r>
                      <a:endParaRPr sz="800"/>
                    </a:p>
                  </a:txBody>
                  <a:tcPr marT="0" marB="0" marR="0" marL="72000" anchor="ctr"/>
                </a:tc>
                <a:tc h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 맵</a:t>
                      </a:r>
                      <a:endParaRPr b="1" sz="900"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사이트 맵 구조 상 위치 표기</a:t>
                      </a:r>
                      <a:endParaRPr sz="800"/>
                    </a:p>
                  </a:txBody>
                  <a:tcPr marT="0" marB="0" marR="0" marL="7200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공통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CM_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Ex) US_MA_01_a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유저의 메인의 첫 화면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역할_페이지유형_숫자_알파벳(소)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01~10 순으로 한 페이지를 숫자로 표기하고 한 페이지를 여러 슬라이드로 표현해야 하는 경우 알파벳 소문자(a~z)를 사용한다.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User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US_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Owner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</a:t>
                      </a:r>
                      <a:r>
                        <a:rPr lang="ko" sz="800"/>
                        <a:t>_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Admin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AD_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</a:rPr>
                        <a:t>메인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MA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회원가입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SI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로그인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LO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Header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HD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Footer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FT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검색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SP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프로젝트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PR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마이페이지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MY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관리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MN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랭킹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RK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음식점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FS</a:t>
                      </a:r>
                      <a:endParaRPr sz="800"/>
                    </a:p>
                  </a:txBody>
                  <a:tcPr marT="72000" marB="0" marR="0" marL="7200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14" name="Google Shape;114;p14"/>
          <p:cNvSpPr/>
          <p:nvPr/>
        </p:nvSpPr>
        <p:spPr>
          <a:xfrm>
            <a:off x="5520600" y="3744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5749200" y="3744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5977800" y="3744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6206400" y="3744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5292000" y="4176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5520600" y="4176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5749200" y="4176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5977800" y="4176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6206400" y="4176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6840000" y="4862925"/>
            <a:ext cx="995400" cy="16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6840000" y="4634325"/>
            <a:ext cx="995400" cy="18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Google Shape;343;p3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US_PR_10_a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 페이 결제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kakaopayQR.html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사용자&gt;카카오QR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4" name="Google Shape;3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/>
        </p:nvSpPr>
        <p:spPr>
          <a:xfrm>
            <a:off x="5655550" y="434622"/>
            <a:ext cx="468000" cy="14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</a:t>
            </a:r>
            <a:endParaRPr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6" name="Google Shape;346;p32"/>
          <p:cNvGrpSpPr/>
          <p:nvPr/>
        </p:nvGrpSpPr>
        <p:grpSpPr>
          <a:xfrm>
            <a:off x="2250000" y="535975"/>
            <a:ext cx="2883550" cy="4531275"/>
            <a:chOff x="3060000" y="535975"/>
            <a:chExt cx="2883550" cy="4531275"/>
          </a:xfrm>
        </p:grpSpPr>
        <p:pic>
          <p:nvPicPr>
            <p:cNvPr id="347" name="Google Shape;34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0000" y="535975"/>
              <a:ext cx="2883550" cy="453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32"/>
            <p:cNvSpPr/>
            <p:nvPr/>
          </p:nvSpPr>
          <p:spPr>
            <a:xfrm>
              <a:off x="3136850" y="1714675"/>
              <a:ext cx="180000" cy="1800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A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4223719" y="888500"/>
              <a:ext cx="780600" cy="2286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4068000" y="839525"/>
              <a:ext cx="180000" cy="180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1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351" name="Google Shape;351;p3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4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카카오 페이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8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QR코드로 결제한다.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User&gt;project(US_PR_11_a) 카카오페이 모달창으로 이동한다.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Google Shape;356;p3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US_PR_11_a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 페이 결제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kakaopayMSG1.html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사용자&gt;카카오MSG1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7" name="Google Shape;3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3"/>
          <p:cNvSpPr txBox="1"/>
          <p:nvPr/>
        </p:nvSpPr>
        <p:spPr>
          <a:xfrm>
            <a:off x="5655550" y="434622"/>
            <a:ext cx="468000" cy="14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</a:t>
            </a:r>
            <a:endParaRPr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9" name="Google Shape;359;p3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4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카카오 페이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8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카톡 메시지로 결제한다.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User&gt;project(US_PR_10_a) 카카오페이 모달창으로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결제요청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User&gt;project(US_PR_12_a) 카카오페이 모달창으로 이동한다.</a:t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0" name="Google Shape;3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250" y="481363"/>
            <a:ext cx="2937275" cy="460029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/>
          <p:nvPr/>
        </p:nvSpPr>
        <p:spPr>
          <a:xfrm>
            <a:off x="3236701" y="790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2281351" y="27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3466451" y="859902"/>
            <a:ext cx="780600" cy="357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3"/>
          <p:cNvSpPr/>
          <p:nvPr/>
        </p:nvSpPr>
        <p:spPr>
          <a:xfrm>
            <a:off x="2357551" y="1217275"/>
            <a:ext cx="2724600" cy="1413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3"/>
          <p:cNvSpPr txBox="1"/>
          <p:nvPr/>
        </p:nvSpPr>
        <p:spPr>
          <a:xfrm>
            <a:off x="3491350" y="1175200"/>
            <a:ext cx="755700" cy="14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3"/>
          <p:cNvSpPr/>
          <p:nvPr/>
        </p:nvSpPr>
        <p:spPr>
          <a:xfrm>
            <a:off x="2310694" y="777197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2518744" y="841094"/>
            <a:ext cx="6183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3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US_PR_12_a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카카오 페이 결제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kakaopayMSG2.html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사용자&gt;카카오MSG2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5655550" y="434622"/>
            <a:ext cx="468000" cy="143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</a:t>
            </a:r>
            <a:endParaRPr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5" name="Google Shape;375;p34"/>
          <p:cNvGrpSpPr/>
          <p:nvPr/>
        </p:nvGrpSpPr>
        <p:grpSpPr>
          <a:xfrm>
            <a:off x="2250000" y="510663"/>
            <a:ext cx="2890175" cy="4541701"/>
            <a:chOff x="2806825" y="510663"/>
            <a:chExt cx="2890175" cy="4541701"/>
          </a:xfrm>
        </p:grpSpPr>
        <p:pic>
          <p:nvPicPr>
            <p:cNvPr id="376" name="Google Shape;37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6825" y="510663"/>
              <a:ext cx="2890175" cy="4541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34"/>
            <p:cNvSpPr/>
            <p:nvPr/>
          </p:nvSpPr>
          <p:spPr>
            <a:xfrm>
              <a:off x="2846150" y="4515150"/>
              <a:ext cx="180000" cy="180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</a:rPr>
                <a:t>1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378" name="Google Shape;378;p34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4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카카오 페이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8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결제완료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6425"/>
            <a:ext cx="7033277" cy="4726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Google Shape;384;p3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</a:t>
                      </a:r>
                      <a:r>
                        <a:rPr lang="ko" sz="800"/>
                        <a:t>정보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storeInfo.html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가게정보&gt;음식점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김민서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5" name="Google Shape;385;p35"/>
          <p:cNvSpPr/>
          <p:nvPr/>
        </p:nvSpPr>
        <p:spPr>
          <a:xfrm>
            <a:off x="6350400" y="1246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6" name="Google Shape;386;p35"/>
          <p:cNvSpPr/>
          <p:nvPr/>
        </p:nvSpPr>
        <p:spPr>
          <a:xfrm>
            <a:off x="4010400" y="178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7" name="Google Shape;387;p35"/>
          <p:cNvSpPr/>
          <p:nvPr/>
        </p:nvSpPr>
        <p:spPr>
          <a:xfrm>
            <a:off x="6263400" y="15288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388" name="Google Shape;388;p3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원격줄서기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User가 가게에 직접방문하지 않고도 원거리에서 줄을 설 수 있다.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메뉴사진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Owner가 설정한 대표메뉴 사진이 표시된다.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지도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가게의 위치를 표시한다.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가게정보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가게에 대한 정보가 출력된다.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음식점예약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가게를 예약할 수 있는 Modal화면 출력한다.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9" name="Google Shape;389;p35"/>
          <p:cNvSpPr txBox="1"/>
          <p:nvPr/>
        </p:nvSpPr>
        <p:spPr>
          <a:xfrm>
            <a:off x="2151575" y="522000"/>
            <a:ext cx="2477400" cy="5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sp>
        <p:nvSpPr>
          <p:cNvPr id="390" name="Google Shape;390;p35"/>
          <p:cNvSpPr/>
          <p:nvPr/>
        </p:nvSpPr>
        <p:spPr>
          <a:xfrm>
            <a:off x="4203500" y="1923775"/>
            <a:ext cx="2367300" cy="2501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6450425" y="1528800"/>
            <a:ext cx="541500" cy="258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5"/>
          <p:cNvSpPr/>
          <p:nvPr/>
        </p:nvSpPr>
        <p:spPr>
          <a:xfrm>
            <a:off x="241100" y="1923775"/>
            <a:ext cx="3434100" cy="130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/>
          <p:nvPr/>
        </p:nvSpPr>
        <p:spPr>
          <a:xfrm>
            <a:off x="241100" y="3286975"/>
            <a:ext cx="3434100" cy="1700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48000" y="178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48000" y="32345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4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1" name="Google Shape;401;p3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US_FS_02_a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가게예약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User&gt;Store&gt;res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가게정보&gt;음식점예약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2" name="Google Shape;402;p36"/>
          <p:cNvSpPr/>
          <p:nvPr/>
        </p:nvSpPr>
        <p:spPr>
          <a:xfrm>
            <a:off x="2315455" y="3901010"/>
            <a:ext cx="180000" cy="1800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403" name="Google Shape;403;p3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625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가게예약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8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7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시간선택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예약 시간을 선택한다.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2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추가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현장대기 하는 손님의 정보를 입력하여 원격대기 손님과 같이 관리할수 있게 대기 순번을 만든다. 추가 후 예약완료알림 창으로 이동한다.(US_FS_03_a)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275">
                <a:tc vMerge="1"/>
                <a:tc vMerge="1"/>
              </a:tr>
              <a:tr h="60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가게 정보 페이지로(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r>
                        <a:rPr lang="ko" sz="800"/>
                        <a:t>)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04" name="Google Shape;404;p36"/>
          <p:cNvGrpSpPr/>
          <p:nvPr/>
        </p:nvGrpSpPr>
        <p:grpSpPr>
          <a:xfrm>
            <a:off x="1845546" y="966531"/>
            <a:ext cx="3959908" cy="3960072"/>
            <a:chOff x="1845550" y="966475"/>
            <a:chExt cx="3442500" cy="3712800"/>
          </a:xfrm>
        </p:grpSpPr>
        <p:sp>
          <p:nvSpPr>
            <p:cNvPr id="405" name="Google Shape;405;p36"/>
            <p:cNvSpPr/>
            <p:nvPr/>
          </p:nvSpPr>
          <p:spPr>
            <a:xfrm>
              <a:off x="2750258" y="1345837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2750258" y="1888164"/>
              <a:ext cx="2016300" cy="369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2750258" y="2433335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2750258" y="3000118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9" name="Google Shape;409;p36"/>
            <p:cNvPicPr preferRelativeResize="0"/>
            <p:nvPr/>
          </p:nvPicPr>
          <p:blipFill rotWithShape="1">
            <a:blip r:embed="rId4">
              <a:alphaModFix/>
            </a:blip>
            <a:srcRect b="4432" l="52875" r="2913" t="4542"/>
            <a:stretch/>
          </p:blipFill>
          <p:spPr>
            <a:xfrm>
              <a:off x="1845550" y="966475"/>
              <a:ext cx="3442500" cy="3712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36"/>
          <p:cNvSpPr/>
          <p:nvPr/>
        </p:nvSpPr>
        <p:spPr>
          <a:xfrm>
            <a:off x="2649850" y="404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4250050" y="404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412" name="Google Shape;41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48" y="966525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6"/>
          <p:cNvSpPr txBox="1"/>
          <p:nvPr/>
        </p:nvSpPr>
        <p:spPr>
          <a:xfrm>
            <a:off x="4128475" y="4479150"/>
            <a:ext cx="522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50" y="966513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5538" y="966525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6"/>
          <p:cNvSpPr/>
          <p:nvPr/>
        </p:nvSpPr>
        <p:spPr>
          <a:xfrm>
            <a:off x="3324600" y="31583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2638800" y="4072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18" name="Google Shape;418;p36"/>
          <p:cNvSpPr/>
          <p:nvPr/>
        </p:nvSpPr>
        <p:spPr>
          <a:xfrm>
            <a:off x="4315200" y="4072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3393350" y="3274000"/>
            <a:ext cx="1131000" cy="807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6"/>
          <p:cNvSpPr/>
          <p:nvPr/>
        </p:nvSpPr>
        <p:spPr>
          <a:xfrm>
            <a:off x="5436000" y="9084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5634000" y="990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4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7" name="Google Shape;427;p3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US_FS_04_a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 현장대기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User&gt;Store&gt;res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가게정보&gt;음식점예약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8" name="Google Shape;428;p37"/>
          <p:cNvSpPr/>
          <p:nvPr/>
        </p:nvSpPr>
        <p:spPr>
          <a:xfrm>
            <a:off x="2315455" y="3901010"/>
            <a:ext cx="180000" cy="1800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429" name="Google Shape;429;p3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602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가게현장대기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0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382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추가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현장대기 하는 손님의 정보를 입력하여 원격대기 손님과 같이 관리할수 있게 대기 순번을 만든다.추가 후 예약완료알림 창으로 이동한다.(US_FS_05_a)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50">
                <a:tc vMerge="1"/>
                <a:tc vMerge="1"/>
              </a:tr>
              <a:tr h="58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취소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가게 정보 페이지로(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)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30" name="Google Shape;430;p37"/>
          <p:cNvGrpSpPr/>
          <p:nvPr/>
        </p:nvGrpSpPr>
        <p:grpSpPr>
          <a:xfrm>
            <a:off x="1845546" y="966531"/>
            <a:ext cx="3959908" cy="3960072"/>
            <a:chOff x="1845550" y="966475"/>
            <a:chExt cx="3442500" cy="3712800"/>
          </a:xfrm>
        </p:grpSpPr>
        <p:sp>
          <p:nvSpPr>
            <p:cNvPr id="431" name="Google Shape;431;p37"/>
            <p:cNvSpPr/>
            <p:nvPr/>
          </p:nvSpPr>
          <p:spPr>
            <a:xfrm>
              <a:off x="2750258" y="1345837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2750258" y="1888164"/>
              <a:ext cx="2016300" cy="369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2750258" y="2433335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2750258" y="3000118"/>
              <a:ext cx="2016300" cy="435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5" name="Google Shape;435;p37"/>
            <p:cNvPicPr preferRelativeResize="0"/>
            <p:nvPr/>
          </p:nvPicPr>
          <p:blipFill rotWithShape="1">
            <a:blip r:embed="rId4">
              <a:alphaModFix/>
            </a:blip>
            <a:srcRect b="4432" l="52875" r="2913" t="4542"/>
            <a:stretch/>
          </p:blipFill>
          <p:spPr>
            <a:xfrm>
              <a:off x="1845550" y="966475"/>
              <a:ext cx="3442500" cy="3712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6" name="Google Shape;436;p37"/>
          <p:cNvPicPr preferRelativeResize="0"/>
          <p:nvPr/>
        </p:nvPicPr>
        <p:blipFill rotWithShape="1">
          <a:blip r:embed="rId5">
            <a:alphaModFix/>
          </a:blip>
          <a:srcRect b="3904" l="51380" r="2821" t="4217"/>
          <a:stretch/>
        </p:blipFill>
        <p:spPr>
          <a:xfrm>
            <a:off x="1845550" y="966563"/>
            <a:ext cx="3959898" cy="396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sp>
        <p:nvSpPr>
          <p:cNvPr id="437" name="Google Shape;437;p37"/>
          <p:cNvSpPr/>
          <p:nvPr/>
        </p:nvSpPr>
        <p:spPr>
          <a:xfrm>
            <a:off x="2649850" y="404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38" name="Google Shape;438;p37"/>
          <p:cNvSpPr/>
          <p:nvPr/>
        </p:nvSpPr>
        <p:spPr>
          <a:xfrm>
            <a:off x="4250050" y="4041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39" name="Google Shape;439;p37"/>
          <p:cNvSpPr txBox="1"/>
          <p:nvPr/>
        </p:nvSpPr>
        <p:spPr>
          <a:xfrm>
            <a:off x="2430950" y="972000"/>
            <a:ext cx="2773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34343"/>
                </a:solidFill>
              </a:rPr>
              <a:t>대기 신청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2228450" y="3436600"/>
            <a:ext cx="3374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＊</a:t>
            </a:r>
            <a:r>
              <a:rPr lang="ko" sz="1000">
                <a:solidFill>
                  <a:srgbClr val="FF0000"/>
                </a:solidFill>
              </a:rPr>
              <a:t>주의사항 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가게에서 호명 후 20분이 넘어가면 No Show 처리가 됩니다.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41" name="Google Shape;441;p37"/>
          <p:cNvSpPr/>
          <p:nvPr/>
        </p:nvSpPr>
        <p:spPr>
          <a:xfrm>
            <a:off x="5407800" y="9084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42" name="Google Shape;442;p37"/>
          <p:cNvSpPr/>
          <p:nvPr/>
        </p:nvSpPr>
        <p:spPr>
          <a:xfrm>
            <a:off x="5616000" y="990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3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8" name="Google Shape;448;p38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US_FS_01_d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가게정보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가게정보&gt;음식점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김민서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9" name="Google Shape;449;p38"/>
          <p:cNvSpPr/>
          <p:nvPr/>
        </p:nvSpPr>
        <p:spPr>
          <a:xfrm>
            <a:off x="1509118" y="1419244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450" name="Google Shape;450;p38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6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가게정보페이지 - Review 탭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2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79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Review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사용자가 남긴 리뷰중 별점을 평균으로 보여주고, 리뷰들을 댓글처럼 보여주도록한다.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리뷰작성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가게에 대한 자세한 리뷰작성 페이지로 넘어간다.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신고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댓글내용이 부적절할 시에 신고버튼을 통해 관리자에게 신고가 가능하다.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1" name="Google Shape;451;p38"/>
          <p:cNvSpPr/>
          <p:nvPr/>
        </p:nvSpPr>
        <p:spPr>
          <a:xfrm>
            <a:off x="116550" y="1767600"/>
            <a:ext cx="6379500" cy="3253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2617875" y="27146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53" name="Google Shape;453;p38"/>
          <p:cNvSpPr/>
          <p:nvPr/>
        </p:nvSpPr>
        <p:spPr>
          <a:xfrm>
            <a:off x="900000" y="40100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9" name="Google Shape;459;p3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US_FS_02_a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리뷰작성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가게정보&gt;음식점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김민서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60" name="Google Shape;460;p3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382850"/>
                <a:gridCol w="1731275"/>
              </a:tblGrid>
              <a:tr h="614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Review 탭의 리뷰작성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04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0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리뷰작성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가게에 대해 사용자가 자세한 리뷰를 작성할 수 있는 modal창이다.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X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X버튼을 누를 시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Review탭이 보여지는 가게정보창(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)으로 돌아오게 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별점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사용자가 가게에 대한 별점을 준다. 별에 색이 없었다가 사용자가 선택시 노란색으로 채워진다.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후기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사용자가 직접 리뷰글을 작성하는 창이다.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확인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사용자가 리뷰작성이 끝난 후 확인버튼을 누르게 되면 다시 Review탭이 보여지는 가게정보창(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)으로 돌아오게 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450">
                <a:tc vMerge="1"/>
                <a:tc vMerge="1"/>
              </a:tr>
              <a:tr h="50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1" name="Google Shape;461;p39"/>
          <p:cNvSpPr/>
          <p:nvPr/>
        </p:nvSpPr>
        <p:spPr>
          <a:xfrm>
            <a:off x="1813918" y="657244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1975875" y="804825"/>
            <a:ext cx="3039300" cy="379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2008275" y="25622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2008275" y="28670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4255200" y="42386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4572000" y="841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4770000" y="936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4425"/>
            <a:ext cx="7033326" cy="46990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3" name="Google Shape;473;p4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US_FS_02_b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신고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User&gt;Store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storeInfo.html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가게정보&gt;음식점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김민서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4" name="Google Shape;474;p4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382850"/>
                <a:gridCol w="1731275"/>
              </a:tblGrid>
              <a:tr h="704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- Review 탭의 댓글의 신고작성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46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신고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댓글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에 대해 사용자가 신고를 할 수 있는 창이다.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X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X버튼을 누를 시 Review탭이 보여지는 가게정보창(US_FS_01_a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)으로 돌아오게 된다.</a:t>
                      </a:r>
                      <a:endParaRPr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신고하기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사용자가 부적절한 댓글의 유형에대해 선택한다.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INPUT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사용자가 신고글에 대해 자세한 내용을 작성하는 창이다.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SUBMIT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사용자가 폼메일작성이 끝난 후 SUBMIT버튼을 누르게 되면 다시 Review탭이 보여지는 가게정보창(US_FS_01_a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)으로 돌아오게 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725">
                <a:tc vMerge="1"/>
                <a:tc vMerge="1"/>
              </a:tr>
              <a:tr h="83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CANCEL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CANCEL버튼을 누를 시 Review탭이 보여지는 가게정보창(US_FS_01_a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)으로 돌아오게 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5" name="Google Shape;475;p40"/>
          <p:cNvSpPr/>
          <p:nvPr/>
        </p:nvSpPr>
        <p:spPr>
          <a:xfrm>
            <a:off x="1395900" y="657250"/>
            <a:ext cx="4259700" cy="379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1280518" y="581044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1703475" y="16478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1703475" y="21050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3112200" y="3629013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1794975" y="36290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1998000" y="3641400"/>
            <a:ext cx="664500" cy="14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15D6D6"/>
                </a:solidFill>
                <a:latin typeface="Malgun Gothic"/>
                <a:ea typeface="Malgun Gothic"/>
                <a:cs typeface="Malgun Gothic"/>
                <a:sym typeface="Malgun Gothic"/>
              </a:rPr>
              <a:t>SUBMIT</a:t>
            </a:r>
            <a:endParaRPr b="1" sz="800">
              <a:solidFill>
                <a:srgbClr val="15D6D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40"/>
          <p:cNvSpPr/>
          <p:nvPr/>
        </p:nvSpPr>
        <p:spPr>
          <a:xfrm>
            <a:off x="3321125" y="3641400"/>
            <a:ext cx="664500" cy="14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15D6D6"/>
                </a:solidFill>
                <a:latin typeface="Malgun Gothic"/>
                <a:ea typeface="Malgun Gothic"/>
                <a:cs typeface="Malgun Gothic"/>
                <a:sym typeface="Malgun Gothic"/>
              </a:rPr>
              <a:t>CANCEL</a:t>
            </a:r>
            <a:endParaRPr b="1" sz="800">
              <a:solidFill>
                <a:srgbClr val="15D6D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40"/>
          <p:cNvSpPr/>
          <p:nvPr/>
        </p:nvSpPr>
        <p:spPr>
          <a:xfrm>
            <a:off x="3960000" y="6798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84" name="Google Shape;484;p40"/>
          <p:cNvSpPr/>
          <p:nvPr/>
        </p:nvSpPr>
        <p:spPr>
          <a:xfrm>
            <a:off x="4122000" y="7974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Google Shape;489;p4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mypage.html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0" name="Google Shape;490;p41"/>
          <p:cNvGraphicFramePr/>
          <p:nvPr/>
        </p:nvGraphicFramePr>
        <p:xfrm>
          <a:off x="7033325" y="21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46375"/>
                <a:gridCol w="1864375"/>
              </a:tblGrid>
              <a:tr h="552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마이페이지 첫 화면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4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프로필 사진 변경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Image File (.jpg, .jpeg, .png) 1개 업로드 가능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옐로우 카드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예약 No-Show 발생 시, 경고의 의미로 옐로우 카드가 프로파일 사진 오른쪽 하단에 표시 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C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출력된 내가 만든 맛집 로드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회원 정보 수정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클릭 시 회원 정보 수정 창이 Modal 로 출력된다.</a:t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내가 만든 맛집 로드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내가 만든 맛집 로드 목록이 기본 값으로 출력된다.</a:t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91" name="Google Shape;4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6991125" cy="47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1"/>
          <p:cNvSpPr/>
          <p:nvPr/>
        </p:nvSpPr>
        <p:spPr>
          <a:xfrm>
            <a:off x="6399150" y="15323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93" name="Google Shape;493;p41"/>
          <p:cNvSpPr/>
          <p:nvPr/>
        </p:nvSpPr>
        <p:spPr>
          <a:xfrm>
            <a:off x="2991300" y="18219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1239825" y="2913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95" name="Google Shape;495;p41"/>
          <p:cNvSpPr/>
          <p:nvPr/>
        </p:nvSpPr>
        <p:spPr>
          <a:xfrm>
            <a:off x="-26450" y="30449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5086175" y="479400"/>
            <a:ext cx="540000" cy="1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434343"/>
                </a:solidFill>
              </a:rPr>
              <a:t>로그아웃</a:t>
            </a:r>
            <a:endParaRPr b="1" sz="900">
              <a:solidFill>
                <a:srgbClr val="434343"/>
              </a:solidFill>
            </a:endParaRPr>
          </a:p>
        </p:txBody>
      </p:sp>
      <p:sp>
        <p:nvSpPr>
          <p:cNvPr id="497" name="Google Shape;497;p41"/>
          <p:cNvSpPr/>
          <p:nvPr/>
        </p:nvSpPr>
        <p:spPr>
          <a:xfrm>
            <a:off x="0" y="419650"/>
            <a:ext cx="7033200" cy="10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 txBox="1"/>
          <p:nvPr/>
        </p:nvSpPr>
        <p:spPr>
          <a:xfrm>
            <a:off x="2277900" y="576850"/>
            <a:ext cx="2477400" cy="5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sp>
        <p:nvSpPr>
          <p:cNvPr id="499" name="Google Shape;499;p41"/>
          <p:cNvSpPr/>
          <p:nvPr/>
        </p:nvSpPr>
        <p:spPr>
          <a:xfrm>
            <a:off x="3678225" y="2151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00" name="Google Shape;500;p41"/>
          <p:cNvSpPr/>
          <p:nvPr/>
        </p:nvSpPr>
        <p:spPr>
          <a:xfrm>
            <a:off x="1399075" y="3082200"/>
            <a:ext cx="5245500" cy="2019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1"/>
          <p:cNvSpPr/>
          <p:nvPr/>
        </p:nvSpPr>
        <p:spPr>
          <a:xfrm>
            <a:off x="90000" y="4559570"/>
            <a:ext cx="1091400" cy="16934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2" name="Google Shape;502;p41"/>
          <p:cNvGrpSpPr/>
          <p:nvPr/>
        </p:nvGrpSpPr>
        <p:grpSpPr>
          <a:xfrm>
            <a:off x="90000" y="4603800"/>
            <a:ext cx="1234800" cy="407400"/>
            <a:chOff x="90000" y="4603800"/>
            <a:chExt cx="1234800" cy="407400"/>
          </a:xfrm>
        </p:grpSpPr>
        <p:sp>
          <p:nvSpPr>
            <p:cNvPr id="503" name="Google Shape;503;p41"/>
            <p:cNvSpPr/>
            <p:nvPr/>
          </p:nvSpPr>
          <p:spPr>
            <a:xfrm>
              <a:off x="90000" y="4716000"/>
              <a:ext cx="1091400" cy="29520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p41"/>
            <p:cNvSpPr txBox="1"/>
            <p:nvPr/>
          </p:nvSpPr>
          <p:spPr>
            <a:xfrm>
              <a:off x="144000" y="4603800"/>
              <a:ext cx="1180800" cy="1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434343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좋아요한 음식점</a:t>
              </a:r>
              <a:endParaRPr b="1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5" name="Google Shape;505;p41"/>
          <p:cNvSpPr txBox="1"/>
          <p:nvPr/>
        </p:nvSpPr>
        <p:spPr>
          <a:xfrm>
            <a:off x="153550" y="4824000"/>
            <a:ext cx="8226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팔로잉 유저</a:t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250" y="1514048"/>
            <a:ext cx="171450" cy="36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1"/>
          <p:cNvSpPr/>
          <p:nvPr/>
        </p:nvSpPr>
        <p:spPr>
          <a:xfrm>
            <a:off x="137400" y="4052750"/>
            <a:ext cx="1044000" cy="206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1"/>
          <p:cNvSpPr/>
          <p:nvPr/>
        </p:nvSpPr>
        <p:spPr>
          <a:xfrm>
            <a:off x="137400" y="3415400"/>
            <a:ext cx="1044000" cy="206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1"/>
          <p:cNvSpPr/>
          <p:nvPr/>
        </p:nvSpPr>
        <p:spPr>
          <a:xfrm>
            <a:off x="137400" y="4306163"/>
            <a:ext cx="1044000" cy="206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1"/>
          <p:cNvSpPr/>
          <p:nvPr/>
        </p:nvSpPr>
        <p:spPr>
          <a:xfrm>
            <a:off x="90000" y="3395900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41"/>
          <p:cNvSpPr/>
          <p:nvPr/>
        </p:nvSpPr>
        <p:spPr>
          <a:xfrm>
            <a:off x="90000" y="3999850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41"/>
          <p:cNvSpPr/>
          <p:nvPr/>
        </p:nvSpPr>
        <p:spPr>
          <a:xfrm>
            <a:off x="90000" y="4218780"/>
            <a:ext cx="1091400" cy="3408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42"/>
          <p:cNvPicPr preferRelativeResize="0"/>
          <p:nvPr/>
        </p:nvPicPr>
        <p:blipFill rotWithShape="1">
          <a:blip r:embed="rId3">
            <a:alphaModFix/>
          </a:blip>
          <a:srcRect b="49117" l="0" r="0" t="0"/>
          <a:stretch/>
        </p:blipFill>
        <p:spPr>
          <a:xfrm>
            <a:off x="50900" y="463225"/>
            <a:ext cx="6904998" cy="46119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8" name="Google Shape;518;p4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US_MY_02_a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updateInfo</a:t>
                      </a:r>
                      <a:r>
                        <a:rPr lang="ko" sz="800"/>
                        <a:t>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9" name="Google Shape;519;p42"/>
          <p:cNvSpPr/>
          <p:nvPr/>
        </p:nvSpPr>
        <p:spPr>
          <a:xfrm>
            <a:off x="1943775" y="27553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520" name="Google Shape;520;p4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790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정보 수정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닉네임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중복을 불허한다.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나이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수정 불가. 생년월일 입력시 자동으로 계산 후 출력된다.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1" name="Google Shape;521;p42"/>
          <p:cNvSpPr/>
          <p:nvPr/>
        </p:nvSpPr>
        <p:spPr>
          <a:xfrm>
            <a:off x="2123775" y="4130050"/>
            <a:ext cx="1440000" cy="206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6" name="Google Shape;526;p4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US_MY_04_a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deleteAccount</a:t>
                      </a:r>
                      <a:r>
                        <a:rPr lang="ko" sz="800"/>
                        <a:t>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27" name="Google Shape;527;p43"/>
          <p:cNvPicPr preferRelativeResize="0"/>
          <p:nvPr/>
        </p:nvPicPr>
        <p:blipFill rotWithShape="1">
          <a:blip r:embed="rId3">
            <a:alphaModFix/>
          </a:blip>
          <a:srcRect b="37910" l="0" r="0" t="14855"/>
          <a:stretch/>
        </p:blipFill>
        <p:spPr>
          <a:xfrm>
            <a:off x="42550" y="469400"/>
            <a:ext cx="6937252" cy="4624178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3"/>
          <p:cNvSpPr/>
          <p:nvPr/>
        </p:nvSpPr>
        <p:spPr>
          <a:xfrm>
            <a:off x="1893850" y="966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9" name="Google Shape;529;p43"/>
          <p:cNvSpPr/>
          <p:nvPr/>
        </p:nvSpPr>
        <p:spPr>
          <a:xfrm>
            <a:off x="2514750" y="38539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530" name="Google Shape;530;p4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790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탈퇴 확인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탈퇴 확인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탈퇴 후 메인 화면 (OW_MA_00_a) 으로 이동한다.</a:t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5" name="Google Shape;535;p4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US_MY_05_a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mypage.html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36" name="Google Shape;536;p44"/>
          <p:cNvPicPr preferRelativeResize="0"/>
          <p:nvPr/>
        </p:nvPicPr>
        <p:blipFill rotWithShape="1">
          <a:blip r:embed="rId3">
            <a:alphaModFix/>
          </a:blip>
          <a:srcRect b="0" l="0" r="0" t="6699"/>
          <a:stretch/>
        </p:blipFill>
        <p:spPr>
          <a:xfrm>
            <a:off x="42550" y="489875"/>
            <a:ext cx="6938626" cy="44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4"/>
          <p:cNvSpPr txBox="1"/>
          <p:nvPr/>
        </p:nvSpPr>
        <p:spPr>
          <a:xfrm>
            <a:off x="5009975" y="479400"/>
            <a:ext cx="7218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666666"/>
                </a:solidFill>
              </a:rPr>
              <a:t>로그아웃</a:t>
            </a:r>
            <a:endParaRPr b="1" sz="900">
              <a:solidFill>
                <a:srgbClr val="666666"/>
              </a:solidFill>
            </a:endParaRPr>
          </a:p>
        </p:txBody>
      </p:sp>
      <p:sp>
        <p:nvSpPr>
          <p:cNvPr id="538" name="Google Shape;538;p44"/>
          <p:cNvSpPr/>
          <p:nvPr/>
        </p:nvSpPr>
        <p:spPr>
          <a:xfrm>
            <a:off x="1338250" y="27729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539" name="Google Shape;539;p44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790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맛집로드 출력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1번 클릭으로 출력된 맛집 목록이 출력 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각 버튼 클릭 시 해당 맛집로드 목록을 출력한다.</a:t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0" name="Google Shape;540;p44"/>
          <p:cNvSpPr/>
          <p:nvPr/>
        </p:nvSpPr>
        <p:spPr>
          <a:xfrm>
            <a:off x="0" y="419650"/>
            <a:ext cx="7033200" cy="89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4"/>
          <p:cNvSpPr txBox="1"/>
          <p:nvPr/>
        </p:nvSpPr>
        <p:spPr>
          <a:xfrm>
            <a:off x="2277900" y="653050"/>
            <a:ext cx="2477400" cy="5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grpSp>
        <p:nvGrpSpPr>
          <p:cNvPr id="542" name="Google Shape;542;p44"/>
          <p:cNvGrpSpPr/>
          <p:nvPr/>
        </p:nvGrpSpPr>
        <p:grpSpPr>
          <a:xfrm>
            <a:off x="126875" y="4608000"/>
            <a:ext cx="1091400" cy="245600"/>
            <a:chOff x="126875" y="4608000"/>
            <a:chExt cx="1091400" cy="245600"/>
          </a:xfrm>
        </p:grpSpPr>
        <p:sp>
          <p:nvSpPr>
            <p:cNvPr id="543" name="Google Shape;543;p44"/>
            <p:cNvSpPr/>
            <p:nvPr/>
          </p:nvSpPr>
          <p:spPr>
            <a:xfrm>
              <a:off x="126875" y="4609700"/>
              <a:ext cx="1091400" cy="24390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4"/>
            <p:cNvSpPr txBox="1"/>
            <p:nvPr/>
          </p:nvSpPr>
          <p:spPr>
            <a:xfrm>
              <a:off x="198000" y="4608000"/>
              <a:ext cx="7218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50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팔로잉 유저</a:t>
              </a:r>
              <a:endParaRPr b="1" sz="8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5" name="Google Shape;545;p44"/>
          <p:cNvSpPr/>
          <p:nvPr/>
        </p:nvSpPr>
        <p:spPr>
          <a:xfrm>
            <a:off x="103675" y="2853600"/>
            <a:ext cx="1159800" cy="129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0" y="26737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47" name="Google Shape;547;p44"/>
          <p:cNvSpPr/>
          <p:nvPr/>
        </p:nvSpPr>
        <p:spPr>
          <a:xfrm>
            <a:off x="1399075" y="2853725"/>
            <a:ext cx="5245500" cy="2203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/>
          <p:nvPr/>
        </p:nvSpPr>
        <p:spPr>
          <a:xfrm>
            <a:off x="126875" y="4470850"/>
            <a:ext cx="1091400" cy="5868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218275" y="4646200"/>
            <a:ext cx="1180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좋아요한 음식점</a:t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44"/>
          <p:cNvSpPr txBox="1"/>
          <p:nvPr/>
        </p:nvSpPr>
        <p:spPr>
          <a:xfrm>
            <a:off x="229750" y="4900200"/>
            <a:ext cx="8226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팔로잉 유저</a:t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44"/>
          <p:cNvSpPr/>
          <p:nvPr/>
        </p:nvSpPr>
        <p:spPr>
          <a:xfrm>
            <a:off x="137875" y="4186625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44"/>
          <p:cNvSpPr/>
          <p:nvPr/>
        </p:nvSpPr>
        <p:spPr>
          <a:xfrm>
            <a:off x="137875" y="3871025"/>
            <a:ext cx="1091400" cy="169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44"/>
          <p:cNvSpPr/>
          <p:nvPr/>
        </p:nvSpPr>
        <p:spPr>
          <a:xfrm>
            <a:off x="137875" y="3239525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8" name="Google Shape;558;p4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US_MY_06_a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mypage.html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59" name="Google Shape;559;p45"/>
          <p:cNvPicPr preferRelativeResize="0"/>
          <p:nvPr/>
        </p:nvPicPr>
        <p:blipFill rotWithShape="1">
          <a:blip r:embed="rId3">
            <a:alphaModFix/>
          </a:blip>
          <a:srcRect b="28938" l="0" r="0" t="3066"/>
          <a:stretch/>
        </p:blipFill>
        <p:spPr>
          <a:xfrm>
            <a:off x="42550" y="585600"/>
            <a:ext cx="6990651" cy="44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5"/>
          <p:cNvSpPr txBox="1"/>
          <p:nvPr/>
        </p:nvSpPr>
        <p:spPr>
          <a:xfrm>
            <a:off x="5009975" y="479400"/>
            <a:ext cx="7218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666666"/>
                </a:solidFill>
              </a:rPr>
              <a:t>로그아웃</a:t>
            </a:r>
            <a:endParaRPr b="1" sz="900">
              <a:solidFill>
                <a:srgbClr val="666666"/>
              </a:solidFill>
            </a:endParaRPr>
          </a:p>
        </p:txBody>
      </p:sp>
      <p:sp>
        <p:nvSpPr>
          <p:cNvPr id="561" name="Google Shape;561;p45"/>
          <p:cNvSpPr/>
          <p:nvPr/>
        </p:nvSpPr>
        <p:spPr>
          <a:xfrm>
            <a:off x="1262050" y="25443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562" name="Google Shape;562;p4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7903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최근 열어본 음식점 목록 출력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1번 클릭으로 출력된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음식점 목록이 출력 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각 버튼 클릭 시 해당 음식점 목록을 출력한다.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4570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3" name="Google Shape;563;p45"/>
          <p:cNvSpPr/>
          <p:nvPr/>
        </p:nvSpPr>
        <p:spPr>
          <a:xfrm>
            <a:off x="0" y="419650"/>
            <a:ext cx="7033200" cy="94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5"/>
          <p:cNvSpPr txBox="1"/>
          <p:nvPr/>
        </p:nvSpPr>
        <p:spPr>
          <a:xfrm>
            <a:off x="2277900" y="628679"/>
            <a:ext cx="2477400" cy="5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grpSp>
        <p:nvGrpSpPr>
          <p:cNvPr id="565" name="Google Shape;565;p45"/>
          <p:cNvGrpSpPr/>
          <p:nvPr/>
        </p:nvGrpSpPr>
        <p:grpSpPr>
          <a:xfrm>
            <a:off x="79200" y="4186800"/>
            <a:ext cx="1091400" cy="245600"/>
            <a:chOff x="126875" y="4608000"/>
            <a:chExt cx="1091400" cy="245600"/>
          </a:xfrm>
        </p:grpSpPr>
        <p:sp>
          <p:nvSpPr>
            <p:cNvPr id="566" name="Google Shape;566;p45"/>
            <p:cNvSpPr/>
            <p:nvPr/>
          </p:nvSpPr>
          <p:spPr>
            <a:xfrm>
              <a:off x="126875" y="4609700"/>
              <a:ext cx="1091400" cy="24390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5"/>
            <p:cNvSpPr txBox="1"/>
            <p:nvPr/>
          </p:nvSpPr>
          <p:spPr>
            <a:xfrm>
              <a:off x="198000" y="4608000"/>
              <a:ext cx="721800" cy="18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50">
                  <a:solidFill>
                    <a:srgbClr val="666666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팔로잉 유저</a:t>
              </a:r>
              <a:endParaRPr b="1" sz="850">
                <a:solidFill>
                  <a:srgbClr val="666666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68" name="Google Shape;568;p45"/>
          <p:cNvSpPr/>
          <p:nvPr/>
        </p:nvSpPr>
        <p:spPr>
          <a:xfrm>
            <a:off x="1399075" y="2668325"/>
            <a:ext cx="4905900" cy="2357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5"/>
          <p:cNvSpPr/>
          <p:nvPr/>
        </p:nvSpPr>
        <p:spPr>
          <a:xfrm>
            <a:off x="79200" y="4128475"/>
            <a:ext cx="1091400" cy="5838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142750" y="4186788"/>
            <a:ext cx="1180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좋아요한 음식점</a:t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>
            <a:off x="142750" y="4432400"/>
            <a:ext cx="8226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팔로잉 유저</a:t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45"/>
          <p:cNvSpPr/>
          <p:nvPr/>
        </p:nvSpPr>
        <p:spPr>
          <a:xfrm>
            <a:off x="94200" y="3850300"/>
            <a:ext cx="1061400" cy="5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5"/>
          <p:cNvSpPr/>
          <p:nvPr/>
        </p:nvSpPr>
        <p:spPr>
          <a:xfrm>
            <a:off x="79200" y="3548100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45"/>
          <p:cNvSpPr/>
          <p:nvPr/>
        </p:nvSpPr>
        <p:spPr>
          <a:xfrm>
            <a:off x="94200" y="3847088"/>
            <a:ext cx="1061400" cy="1692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45"/>
          <p:cNvSpPr/>
          <p:nvPr/>
        </p:nvSpPr>
        <p:spPr>
          <a:xfrm>
            <a:off x="42550" y="37073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76" name="Google Shape;576;p45"/>
          <p:cNvSpPr/>
          <p:nvPr/>
        </p:nvSpPr>
        <p:spPr>
          <a:xfrm>
            <a:off x="79200" y="3066800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6"/>
          <p:cNvPicPr preferRelativeResize="0"/>
          <p:nvPr/>
        </p:nvPicPr>
        <p:blipFill rotWithShape="1">
          <a:blip r:embed="rId3">
            <a:alphaModFix/>
          </a:blip>
          <a:srcRect b="0" l="0" r="0" t="2657"/>
          <a:stretch/>
        </p:blipFill>
        <p:spPr>
          <a:xfrm>
            <a:off x="6675" y="468475"/>
            <a:ext cx="7033199" cy="4587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2" name="Google Shape;582;p4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US_MY_07_a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followingList.html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3" name="Google Shape;583;p4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팔로잉 유저 목록 출력 페이지</a:t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팔로잉 유저 목록이 출력 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버튼 클릭 시 팔로잉 유저 목록 출력한다.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4" name="Google Shape;584;p46"/>
          <p:cNvSpPr/>
          <p:nvPr/>
        </p:nvSpPr>
        <p:spPr>
          <a:xfrm>
            <a:off x="0" y="419650"/>
            <a:ext cx="7033200" cy="96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6675" y="42739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1338250" y="26205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1399075" y="2731725"/>
            <a:ext cx="5245500" cy="2370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6"/>
          <p:cNvSpPr txBox="1"/>
          <p:nvPr/>
        </p:nvSpPr>
        <p:spPr>
          <a:xfrm>
            <a:off x="2277900" y="628679"/>
            <a:ext cx="2477400" cy="5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sp>
        <p:nvSpPr>
          <p:cNvPr id="589" name="Google Shape;589;p46"/>
          <p:cNvSpPr/>
          <p:nvPr/>
        </p:nvSpPr>
        <p:spPr>
          <a:xfrm>
            <a:off x="58925" y="3622650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58925" y="3868350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58925" y="3041275"/>
            <a:ext cx="10914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6" name="Google Shape;596;p4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US_MY_08_a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 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User&gt;mypage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othersM</a:t>
                      </a:r>
                      <a:r>
                        <a:rPr lang="ko" sz="800"/>
                        <a:t>ypage.html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사용자&gt;마이페이지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97" name="Google Shape;597;p47"/>
          <p:cNvPicPr preferRelativeResize="0"/>
          <p:nvPr/>
        </p:nvPicPr>
        <p:blipFill rotWithShape="1">
          <a:blip r:embed="rId3">
            <a:alphaModFix/>
          </a:blip>
          <a:srcRect b="0" l="0" r="0" t="2903"/>
          <a:stretch/>
        </p:blipFill>
        <p:spPr>
          <a:xfrm>
            <a:off x="56225" y="479400"/>
            <a:ext cx="6934949" cy="45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7"/>
          <p:cNvSpPr txBox="1"/>
          <p:nvPr/>
        </p:nvSpPr>
        <p:spPr>
          <a:xfrm>
            <a:off x="5009975" y="479400"/>
            <a:ext cx="7218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666666"/>
                </a:solidFill>
              </a:rPr>
              <a:t>로그아웃</a:t>
            </a:r>
            <a:endParaRPr b="1" sz="900">
              <a:solidFill>
                <a:srgbClr val="666666"/>
              </a:solidFill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10800" y="421200"/>
            <a:ext cx="7016400" cy="102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7"/>
          <p:cNvSpPr txBox="1"/>
          <p:nvPr/>
        </p:nvSpPr>
        <p:spPr>
          <a:xfrm>
            <a:off x="2277900" y="646824"/>
            <a:ext cx="2477400" cy="57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Header</a:t>
            </a:r>
            <a:endParaRPr sz="1800"/>
          </a:p>
        </p:txBody>
      </p:sp>
      <p:sp>
        <p:nvSpPr>
          <p:cNvPr id="601" name="Google Shape;601;p47"/>
          <p:cNvSpPr/>
          <p:nvPr/>
        </p:nvSpPr>
        <p:spPr>
          <a:xfrm>
            <a:off x="6398575" y="14868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602" name="Google Shape;6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475" y="1563050"/>
            <a:ext cx="258575" cy="258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3" name="Google Shape;603;p4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타 유저 마이페이지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팔로우 / 팔로잉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클릭 시 타 유저 계정을 팔로우 할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팔로우 하는 유저는 팔로잉으로 표시되며, 자신의 마이페이지에서 목록을 확인 할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1번 클릭으로 출력된 맛집 목록이 출력 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 vMerge="1"/>
                <a:tc v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각 버튼 클릭 시 해당 맛집로드 목록 출력한다.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4" name="Google Shape;604;p47"/>
          <p:cNvSpPr/>
          <p:nvPr/>
        </p:nvSpPr>
        <p:spPr>
          <a:xfrm>
            <a:off x="119525" y="2964150"/>
            <a:ext cx="1061400" cy="99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7"/>
          <p:cNvSpPr/>
          <p:nvPr/>
        </p:nvSpPr>
        <p:spPr>
          <a:xfrm>
            <a:off x="42550" y="282612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06" name="Google Shape;606;p47"/>
          <p:cNvSpPr/>
          <p:nvPr/>
        </p:nvSpPr>
        <p:spPr>
          <a:xfrm>
            <a:off x="1399075" y="3006125"/>
            <a:ext cx="5245500" cy="2096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7"/>
          <p:cNvSpPr/>
          <p:nvPr/>
        </p:nvSpPr>
        <p:spPr>
          <a:xfrm>
            <a:off x="1338250" y="28491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178650" y="3029125"/>
            <a:ext cx="940200" cy="245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Owner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8" name="Google Shape;618;p4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OW_MA_00_a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Owner&gt;</a:t>
                      </a:r>
                      <a:r>
                        <a:rPr lang="ko" sz="800"/>
                        <a:t>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19" name="Google Shape;619;p4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주인의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비활성화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페이지(가게 운영)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내정보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로그아웃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:공통의 메인페이지(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이동된다.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 등록 완료시 활성화가 되어진다.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가게등록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가게 등록 창(OW_MA_00_b)으로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0" name="Google Shape;620;p49"/>
          <p:cNvSpPr/>
          <p:nvPr/>
        </p:nvSpPr>
        <p:spPr>
          <a:xfrm>
            <a:off x="5825450" y="1144500"/>
            <a:ext cx="969600" cy="242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2" name="Google Shape;622;p49"/>
          <p:cNvGrpSpPr/>
          <p:nvPr/>
        </p:nvGrpSpPr>
        <p:grpSpPr>
          <a:xfrm>
            <a:off x="227425" y="658216"/>
            <a:ext cx="6605425" cy="4326638"/>
            <a:chOff x="227425" y="966475"/>
            <a:chExt cx="6605425" cy="4018425"/>
          </a:xfrm>
        </p:grpSpPr>
        <p:sp>
          <p:nvSpPr>
            <p:cNvPr id="623" name="Google Shape;623;p49"/>
            <p:cNvSpPr/>
            <p:nvPr/>
          </p:nvSpPr>
          <p:spPr>
            <a:xfrm>
              <a:off x="227425" y="1596400"/>
              <a:ext cx="6605400" cy="33885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5787650" y="966475"/>
              <a:ext cx="1045200" cy="6279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5" name="Google Shape;625;p49"/>
          <p:cNvSpPr/>
          <p:nvPr/>
        </p:nvSpPr>
        <p:spPr>
          <a:xfrm>
            <a:off x="5008378" y="1055421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6" name="Google Shape;626;p49"/>
          <p:cNvSpPr/>
          <p:nvPr/>
        </p:nvSpPr>
        <p:spPr>
          <a:xfrm>
            <a:off x="5703306" y="830481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27" name="Google Shape;627;p49"/>
          <p:cNvSpPr/>
          <p:nvPr/>
        </p:nvSpPr>
        <p:spPr>
          <a:xfrm>
            <a:off x="5788250" y="1161000"/>
            <a:ext cx="1044000" cy="2094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28" name="Google Shape;628;p49"/>
          <p:cNvGraphicFramePr/>
          <p:nvPr/>
        </p:nvGraphicFramePr>
        <p:xfrm>
          <a:off x="9525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29" name="Google Shape;6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419650"/>
            <a:ext cx="7033324" cy="47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700"/>
            <a:ext cx="7033325" cy="4755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5" name="Google Shape;635;p5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OW_MA_00_b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가게등록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Owner&gt;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main&gt;reg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ownerMain.html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가게주인&gt;가게등록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36" name="Google Shape;636;p50"/>
          <p:cNvPicPr preferRelativeResize="0"/>
          <p:nvPr/>
        </p:nvPicPr>
        <p:blipFill rotWithShape="1">
          <a:blip r:embed="rId4">
            <a:alphaModFix/>
          </a:blip>
          <a:srcRect b="5560" l="3670" r="51510" t="3736"/>
          <a:stretch/>
        </p:blipFill>
        <p:spPr>
          <a:xfrm>
            <a:off x="1652650" y="960775"/>
            <a:ext cx="3863700" cy="3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0"/>
          <p:cNvSpPr/>
          <p:nvPr/>
        </p:nvSpPr>
        <p:spPr>
          <a:xfrm>
            <a:off x="31832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638" name="Google Shape;638;p50"/>
          <p:cNvGrpSpPr/>
          <p:nvPr/>
        </p:nvGrpSpPr>
        <p:grpSpPr>
          <a:xfrm>
            <a:off x="1652650" y="960775"/>
            <a:ext cx="3863700" cy="3944700"/>
            <a:chOff x="1563550" y="932200"/>
            <a:chExt cx="3863700" cy="3944700"/>
          </a:xfrm>
        </p:grpSpPr>
        <p:pic>
          <p:nvPicPr>
            <p:cNvPr id="639" name="Google Shape;639;p50"/>
            <p:cNvPicPr preferRelativeResize="0"/>
            <p:nvPr/>
          </p:nvPicPr>
          <p:blipFill rotWithShape="1">
            <a:blip r:embed="rId5">
              <a:alphaModFix/>
            </a:blip>
            <a:srcRect b="3987" l="51289" r="2822" t="4336"/>
            <a:stretch/>
          </p:blipFill>
          <p:spPr>
            <a:xfrm>
              <a:off x="1563550" y="932200"/>
              <a:ext cx="3863700" cy="394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Google Shape;640;p50"/>
            <p:cNvSpPr/>
            <p:nvPr/>
          </p:nvSpPr>
          <p:spPr>
            <a:xfrm>
              <a:off x="2636100" y="3117000"/>
              <a:ext cx="2280900" cy="418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50"/>
          <p:cNvSpPr/>
          <p:nvPr/>
        </p:nvSpPr>
        <p:spPr>
          <a:xfrm>
            <a:off x="2725200" y="25359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0"/>
          <p:cNvSpPr/>
          <p:nvPr/>
        </p:nvSpPr>
        <p:spPr>
          <a:xfrm>
            <a:off x="2725200" y="20025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0"/>
          <p:cNvSpPr/>
          <p:nvPr/>
        </p:nvSpPr>
        <p:spPr>
          <a:xfrm>
            <a:off x="2725200" y="13929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50"/>
          <p:cNvGrpSpPr/>
          <p:nvPr/>
        </p:nvGrpSpPr>
        <p:grpSpPr>
          <a:xfrm>
            <a:off x="1547925" y="960235"/>
            <a:ext cx="3960143" cy="3959804"/>
            <a:chOff x="1968550" y="988900"/>
            <a:chExt cx="3862800" cy="3945600"/>
          </a:xfrm>
        </p:grpSpPr>
        <p:pic>
          <p:nvPicPr>
            <p:cNvPr id="645" name="Google Shape;645;p50"/>
            <p:cNvPicPr preferRelativeResize="0"/>
            <p:nvPr/>
          </p:nvPicPr>
          <p:blipFill rotWithShape="1">
            <a:blip r:embed="rId6">
              <a:alphaModFix/>
            </a:blip>
            <a:srcRect b="3957" l="3003" r="58733" t="4223"/>
            <a:stretch/>
          </p:blipFill>
          <p:spPr>
            <a:xfrm>
              <a:off x="1968550" y="988900"/>
              <a:ext cx="3862800" cy="394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50"/>
            <p:cNvSpPr/>
            <p:nvPr/>
          </p:nvSpPr>
          <p:spPr>
            <a:xfrm>
              <a:off x="3572350" y="14583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3572350" y="17322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3572350" y="20061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0"/>
            <p:cNvSpPr/>
            <p:nvPr/>
          </p:nvSpPr>
          <p:spPr>
            <a:xfrm>
              <a:off x="3572350" y="22800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0"/>
            <p:cNvSpPr/>
            <p:nvPr/>
          </p:nvSpPr>
          <p:spPr>
            <a:xfrm>
              <a:off x="3572350" y="25539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3572350" y="28659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0"/>
            <p:cNvSpPr/>
            <p:nvPr/>
          </p:nvSpPr>
          <p:spPr>
            <a:xfrm>
              <a:off x="3572350" y="31398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0"/>
            <p:cNvSpPr/>
            <p:nvPr/>
          </p:nvSpPr>
          <p:spPr>
            <a:xfrm>
              <a:off x="3572350" y="343275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0"/>
            <p:cNvSpPr/>
            <p:nvPr/>
          </p:nvSpPr>
          <p:spPr>
            <a:xfrm>
              <a:off x="3572350" y="37257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0"/>
            <p:cNvSpPr/>
            <p:nvPr/>
          </p:nvSpPr>
          <p:spPr>
            <a:xfrm>
              <a:off x="3572350" y="39996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50"/>
          <p:cNvSpPr/>
          <p:nvPr/>
        </p:nvSpPr>
        <p:spPr>
          <a:xfrm>
            <a:off x="2878450" y="434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57" name="Google Shape;657;p50"/>
          <p:cNvSpPr txBox="1"/>
          <p:nvPr/>
        </p:nvSpPr>
        <p:spPr>
          <a:xfrm>
            <a:off x="1895650" y="1037500"/>
            <a:ext cx="3240000" cy="2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가게등록</a:t>
            </a:r>
            <a:endParaRPr/>
          </a:p>
        </p:txBody>
      </p:sp>
      <p:pic>
        <p:nvPicPr>
          <p:cNvPr id="658" name="Google Shape;658;p50"/>
          <p:cNvPicPr preferRelativeResize="0"/>
          <p:nvPr/>
        </p:nvPicPr>
        <p:blipFill rotWithShape="1">
          <a:blip r:embed="rId7">
            <a:alphaModFix/>
          </a:blip>
          <a:srcRect b="4158" l="3035" r="51664" t="4249"/>
          <a:stretch/>
        </p:blipFill>
        <p:spPr>
          <a:xfrm>
            <a:off x="1535650" y="953113"/>
            <a:ext cx="3960000" cy="39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9" name="Google Shape;659;p5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596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가게등록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6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창닫기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:modal창을 닫고 Owner&gt;main(OW_MA_00_a)으로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추가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:가게에 대한 입력한 정보를 추가하고 Owner&gt;main(OW_MA_01_a)으로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:Owner&gt;main(OW_MA_00_a)으로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0" name="Google Shape;66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5650" y="960138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8000" y="953113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0"/>
          <p:cNvSpPr/>
          <p:nvPr/>
        </p:nvSpPr>
        <p:spPr>
          <a:xfrm>
            <a:off x="4173850" y="434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63" name="Google Shape;663;p50"/>
          <p:cNvSpPr/>
          <p:nvPr/>
        </p:nvSpPr>
        <p:spPr>
          <a:xfrm>
            <a:off x="1964050" y="43294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64" name="Google Shape;664;p50"/>
          <p:cNvSpPr/>
          <p:nvPr/>
        </p:nvSpPr>
        <p:spPr>
          <a:xfrm>
            <a:off x="4935850" y="9766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Google Shape;669;p5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OW_MA_00_a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0" name="Google Shape;670;p51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주인의 비활성화 페이지(가게 운영)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내정보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로그아웃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:공통의 메인페이지(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이동된다.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 등록 완료시 활성화가 되어진다.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가게등록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가게 등록 창(OW_MA_00_b)으로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1" name="Google Shape;671;p51"/>
          <p:cNvSpPr/>
          <p:nvPr/>
        </p:nvSpPr>
        <p:spPr>
          <a:xfrm>
            <a:off x="5825450" y="1144500"/>
            <a:ext cx="969600" cy="2424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3825"/>
            <a:ext cx="7033326" cy="425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" name="Google Shape;673;p51"/>
          <p:cNvGrpSpPr/>
          <p:nvPr/>
        </p:nvGrpSpPr>
        <p:grpSpPr>
          <a:xfrm>
            <a:off x="227425" y="966475"/>
            <a:ext cx="6605425" cy="4018425"/>
            <a:chOff x="227425" y="966475"/>
            <a:chExt cx="6605425" cy="4018425"/>
          </a:xfrm>
        </p:grpSpPr>
        <p:sp>
          <p:nvSpPr>
            <p:cNvPr id="674" name="Google Shape;674;p51"/>
            <p:cNvSpPr/>
            <p:nvPr/>
          </p:nvSpPr>
          <p:spPr>
            <a:xfrm>
              <a:off x="227425" y="1596400"/>
              <a:ext cx="6605400" cy="33885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5787650" y="966475"/>
              <a:ext cx="1045200" cy="627900"/>
            </a:xfrm>
            <a:prstGeom prst="rect">
              <a:avLst/>
            </a:prstGeom>
            <a:noFill/>
            <a:ln cap="flat" cmpd="sng" w="19050">
              <a:solidFill>
                <a:srgbClr val="4A86E8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51"/>
          <p:cNvSpPr/>
          <p:nvPr/>
        </p:nvSpPr>
        <p:spPr>
          <a:xfrm>
            <a:off x="5008378" y="1055421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677" name="Google Shape;67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9650"/>
            <a:ext cx="7033325" cy="5055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8" name="Google Shape;678;p51"/>
          <p:cNvSpPr/>
          <p:nvPr/>
        </p:nvSpPr>
        <p:spPr>
          <a:xfrm>
            <a:off x="5703306" y="830481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679" name="Google Shape;679;p51"/>
          <p:cNvGrpSpPr/>
          <p:nvPr/>
        </p:nvGrpSpPr>
        <p:grpSpPr>
          <a:xfrm>
            <a:off x="39835" y="459562"/>
            <a:ext cx="837807" cy="467023"/>
            <a:chOff x="5083200" y="292200"/>
            <a:chExt cx="891000" cy="824400"/>
          </a:xfrm>
        </p:grpSpPr>
        <p:sp>
          <p:nvSpPr>
            <p:cNvPr id="680" name="Google Shape;680;p51"/>
            <p:cNvSpPr/>
            <p:nvPr/>
          </p:nvSpPr>
          <p:spPr>
            <a:xfrm>
              <a:off x="5272244" y="475415"/>
              <a:ext cx="495000" cy="458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5083200" y="292200"/>
              <a:ext cx="891000" cy="824400"/>
            </a:xfrm>
            <a:prstGeom prst="mathMultiply">
              <a:avLst>
                <a:gd fmla="val 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" name="Google Shape;682;p51"/>
          <p:cNvSpPr/>
          <p:nvPr/>
        </p:nvSpPr>
        <p:spPr>
          <a:xfrm>
            <a:off x="5760000" y="1501225"/>
            <a:ext cx="1044000" cy="2094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1"/>
          <p:cNvSpPr/>
          <p:nvPr/>
        </p:nvSpPr>
        <p:spPr>
          <a:xfrm>
            <a:off x="6312906" y="449481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84" name="Google Shape;684;p51"/>
          <p:cNvSpPr/>
          <p:nvPr/>
        </p:nvSpPr>
        <p:spPr>
          <a:xfrm>
            <a:off x="5855706" y="449481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685" name="Google Shape;685;p51"/>
          <p:cNvCxnSpPr/>
          <p:nvPr/>
        </p:nvCxnSpPr>
        <p:spPr>
          <a:xfrm rot="10800000">
            <a:off x="4822350" y="691113"/>
            <a:ext cx="1127700" cy="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86" name="Google Shape;686;p51"/>
          <p:cNvGraphicFramePr/>
          <p:nvPr/>
        </p:nvGraphicFramePr>
        <p:xfrm>
          <a:off x="4071075" y="48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51275"/>
              </a:tblGrid>
              <a:tr h="28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정보수정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87" name="Google Shape;68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9650"/>
            <a:ext cx="7033325" cy="4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48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" name="Google Shape;135;p1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입구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Common&gt;Main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Entrance.jsx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홈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" name="Google Shape;136;p1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홈페이지 첫 진입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로그인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버튼을 누르면 로그인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CM_LO_01_a)</a:t>
                      </a:r>
                      <a:r>
                        <a:rPr lang="ko" sz="800"/>
                        <a:t>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버튼을 누르면 회원가입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CM_SI_01_a)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 이동한다. 다음장에서 진행한다.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회원가입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회원가입 유도하는 버튼으로, 회원가입 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CM_SI_01_a)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7" name="Google Shape;137;p16"/>
          <p:cNvSpPr/>
          <p:nvPr/>
        </p:nvSpPr>
        <p:spPr>
          <a:xfrm>
            <a:off x="5196750" y="655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5924250" y="655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454925" y="3684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5" cy="4723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3" name="Google Shape;693;p5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94" name="Google Shape;694;p5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주인의 활성화 페이지(가게 운영)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차트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</a:t>
                      </a:r>
                      <a:r>
                        <a:rPr lang="ko" sz="800"/>
                        <a:t>가게를 이용하는 인원의 정보를 가져와 성별,나이,연령대를 차트로 보여준다.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순위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</a:t>
                      </a:r>
                      <a:r>
                        <a:rPr lang="ko" sz="800"/>
                        <a:t>전체 가게 중 순위(좋아요,리뷰,별점 순)를 보여준다.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가게수정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: </a:t>
                      </a:r>
                      <a:r>
                        <a:rPr lang="ko" sz="800"/>
                        <a:t>가게 수정페이지(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OW_MA_01_b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 정보페이지(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예약신청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 확인 및 접수 확인페이지(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OW_MA_01_c)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당일 예약확인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예약팀 확인 페이지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(OW_MA_01_c)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대기 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현재 대기중인 팀 확인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OW_MA_01_f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)로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5" name="Google Shape;695;p52"/>
          <p:cNvSpPr/>
          <p:nvPr/>
        </p:nvSpPr>
        <p:spPr>
          <a:xfrm>
            <a:off x="5770378" y="1150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96" name="Google Shape;696;p52"/>
          <p:cNvSpPr/>
          <p:nvPr/>
        </p:nvSpPr>
        <p:spPr>
          <a:xfrm>
            <a:off x="2077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97" name="Google Shape;697;p52"/>
          <p:cNvSpPr/>
          <p:nvPr/>
        </p:nvSpPr>
        <p:spPr>
          <a:xfrm>
            <a:off x="24175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698" name="Google Shape;698;p52"/>
          <p:cNvSpPr/>
          <p:nvPr/>
        </p:nvSpPr>
        <p:spPr>
          <a:xfrm>
            <a:off x="46273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419650"/>
            <a:ext cx="703329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4" name="Google Shape;704;p5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OW_MA_01_b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가게수정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Owner&gt;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main&gt;upreg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ownerMain.html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가게주인&gt;가게수정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05" name="Google Shape;705;p53"/>
          <p:cNvPicPr preferRelativeResize="0"/>
          <p:nvPr/>
        </p:nvPicPr>
        <p:blipFill rotWithShape="1">
          <a:blip r:embed="rId4">
            <a:alphaModFix/>
          </a:blip>
          <a:srcRect b="5560" l="3670" r="51510" t="3736"/>
          <a:stretch/>
        </p:blipFill>
        <p:spPr>
          <a:xfrm>
            <a:off x="1652650" y="960775"/>
            <a:ext cx="3863700" cy="36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3"/>
          <p:cNvSpPr/>
          <p:nvPr/>
        </p:nvSpPr>
        <p:spPr>
          <a:xfrm>
            <a:off x="3183250" y="11850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707" name="Google Shape;707;p53"/>
          <p:cNvGrpSpPr/>
          <p:nvPr/>
        </p:nvGrpSpPr>
        <p:grpSpPr>
          <a:xfrm>
            <a:off x="1652650" y="960775"/>
            <a:ext cx="3863700" cy="3944700"/>
            <a:chOff x="1563550" y="932200"/>
            <a:chExt cx="3863700" cy="3944700"/>
          </a:xfrm>
        </p:grpSpPr>
        <p:pic>
          <p:nvPicPr>
            <p:cNvPr id="708" name="Google Shape;708;p53"/>
            <p:cNvPicPr preferRelativeResize="0"/>
            <p:nvPr/>
          </p:nvPicPr>
          <p:blipFill rotWithShape="1">
            <a:blip r:embed="rId5">
              <a:alphaModFix/>
            </a:blip>
            <a:srcRect b="3987" l="51289" r="2822" t="4336"/>
            <a:stretch/>
          </p:blipFill>
          <p:spPr>
            <a:xfrm>
              <a:off x="1563550" y="932200"/>
              <a:ext cx="3863700" cy="394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9" name="Google Shape;709;p53"/>
            <p:cNvSpPr/>
            <p:nvPr/>
          </p:nvSpPr>
          <p:spPr>
            <a:xfrm>
              <a:off x="2636100" y="3117000"/>
              <a:ext cx="2280900" cy="418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53"/>
          <p:cNvSpPr/>
          <p:nvPr/>
        </p:nvSpPr>
        <p:spPr>
          <a:xfrm>
            <a:off x="2725200" y="25359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3"/>
          <p:cNvSpPr/>
          <p:nvPr/>
        </p:nvSpPr>
        <p:spPr>
          <a:xfrm>
            <a:off x="2725200" y="20025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3"/>
          <p:cNvSpPr/>
          <p:nvPr/>
        </p:nvSpPr>
        <p:spPr>
          <a:xfrm>
            <a:off x="2725200" y="1392975"/>
            <a:ext cx="2280900" cy="418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53"/>
          <p:cNvGrpSpPr/>
          <p:nvPr/>
        </p:nvGrpSpPr>
        <p:grpSpPr>
          <a:xfrm>
            <a:off x="1547925" y="960235"/>
            <a:ext cx="3960143" cy="3959804"/>
            <a:chOff x="1968550" y="988900"/>
            <a:chExt cx="3862800" cy="3945600"/>
          </a:xfrm>
        </p:grpSpPr>
        <p:pic>
          <p:nvPicPr>
            <p:cNvPr id="714" name="Google Shape;714;p53"/>
            <p:cNvPicPr preferRelativeResize="0"/>
            <p:nvPr/>
          </p:nvPicPr>
          <p:blipFill rotWithShape="1">
            <a:blip r:embed="rId6">
              <a:alphaModFix/>
            </a:blip>
            <a:srcRect b="3957" l="3003" r="58733" t="4223"/>
            <a:stretch/>
          </p:blipFill>
          <p:spPr>
            <a:xfrm>
              <a:off x="1968550" y="988900"/>
              <a:ext cx="3862800" cy="394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5" name="Google Shape;715;p53"/>
            <p:cNvSpPr/>
            <p:nvPr/>
          </p:nvSpPr>
          <p:spPr>
            <a:xfrm>
              <a:off x="3572350" y="14583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3572350" y="17322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3572350" y="20061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3572350" y="22800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3572350" y="25539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3572350" y="28659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3572350" y="31398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3572350" y="343275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3572350" y="37257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3572350" y="3999600"/>
              <a:ext cx="1287900" cy="186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53"/>
          <p:cNvSpPr/>
          <p:nvPr/>
        </p:nvSpPr>
        <p:spPr>
          <a:xfrm>
            <a:off x="2878450" y="434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26" name="Google Shape;726;p53"/>
          <p:cNvSpPr txBox="1"/>
          <p:nvPr/>
        </p:nvSpPr>
        <p:spPr>
          <a:xfrm>
            <a:off x="1895650" y="1037500"/>
            <a:ext cx="3240000" cy="29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54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가게수정</a:t>
            </a:r>
            <a:endParaRPr/>
          </a:p>
        </p:txBody>
      </p:sp>
      <p:sp>
        <p:nvSpPr>
          <p:cNvPr id="727" name="Google Shape;727;p53"/>
          <p:cNvSpPr/>
          <p:nvPr/>
        </p:nvSpPr>
        <p:spPr>
          <a:xfrm>
            <a:off x="2726050" y="4422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728" name="Google Shape;728;p5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50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가게수정 modal창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35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52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창닫기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:modal창을 닫고 Owner&gt;main(OW_MA_01_a)으로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수정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음식점 정보를 수정하고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Owner&gt;main(OW_MA_01_a)으로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c</a:t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Owner&gt;main(OW_MA_01_a)으로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9" name="Google Shape;729;p53"/>
          <p:cNvSpPr/>
          <p:nvPr/>
        </p:nvSpPr>
        <p:spPr>
          <a:xfrm>
            <a:off x="1760850" y="1811775"/>
            <a:ext cx="3437100" cy="65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3"/>
          <p:cNvSpPr/>
          <p:nvPr/>
        </p:nvSpPr>
        <p:spPr>
          <a:xfrm>
            <a:off x="5164450" y="3584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731" name="Google Shape;731;p53"/>
          <p:cNvPicPr preferRelativeResize="0"/>
          <p:nvPr/>
        </p:nvPicPr>
        <p:blipFill rotWithShape="1">
          <a:blip r:embed="rId7">
            <a:alphaModFix/>
          </a:blip>
          <a:srcRect b="3995" l="51208" r="4016" t="4370"/>
          <a:stretch/>
        </p:blipFill>
        <p:spPr>
          <a:xfrm>
            <a:off x="1548073" y="960166"/>
            <a:ext cx="3959860" cy="39599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pic>
        <p:nvPicPr>
          <p:cNvPr id="732" name="Google Shape;732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8000" y="960138"/>
            <a:ext cx="3960000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8000" y="960138"/>
            <a:ext cx="3960000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3"/>
          <p:cNvSpPr/>
          <p:nvPr/>
        </p:nvSpPr>
        <p:spPr>
          <a:xfrm>
            <a:off x="4173850" y="4346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35" name="Google Shape;735;p53"/>
          <p:cNvSpPr/>
          <p:nvPr/>
        </p:nvSpPr>
        <p:spPr>
          <a:xfrm>
            <a:off x="1991575" y="4346707"/>
            <a:ext cx="174000" cy="1701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36" name="Google Shape;736;p53"/>
          <p:cNvSpPr txBox="1"/>
          <p:nvPr/>
        </p:nvSpPr>
        <p:spPr>
          <a:xfrm>
            <a:off x="2870950" y="3359588"/>
            <a:ext cx="28269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FF0000"/>
                </a:solidFill>
              </a:rPr>
              <a:t>사진은 최대 5장</a:t>
            </a:r>
            <a:r>
              <a:rPr lang="ko" sz="700">
                <a:solidFill>
                  <a:srgbClr val="FF0000"/>
                </a:solidFill>
              </a:rPr>
              <a:t>이며</a:t>
            </a:r>
            <a:r>
              <a:rPr lang="ko" sz="700">
                <a:solidFill>
                  <a:srgbClr val="FF0000"/>
                </a:solidFill>
              </a:rPr>
              <a:t> 첫 사진이 대표 사진으로 사용됩니다.</a:t>
            </a:r>
            <a:endParaRPr sz="700">
              <a:solidFill>
                <a:srgbClr val="FF0000"/>
              </a:solidFill>
            </a:endParaRPr>
          </a:p>
        </p:txBody>
      </p:sp>
      <p:sp>
        <p:nvSpPr>
          <p:cNvPr id="737" name="Google Shape;737;p53"/>
          <p:cNvSpPr/>
          <p:nvPr/>
        </p:nvSpPr>
        <p:spPr>
          <a:xfrm>
            <a:off x="4963375" y="993907"/>
            <a:ext cx="174000" cy="1701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5" cy="4723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3" name="Google Shape;743;p5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44" name="Google Shape;744;p54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주인의 활성화 페이지(가게 운영)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차트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가게를 이용하는 인원의 정보를 가져와 성별,나이,연령대를 차트로 보여준다.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순위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전체 가게 중 순위(좋아요,리뷰,별점 순)를 보여준다.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가게수정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: 가게 수정페이지(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OW_MA_01_b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 정보페이지(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예약신청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 확인 및 접수 확인페이지(OW_MA_01_c)로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당일 예약확인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예약팀 확인 페이지(OW_MA_01_c)로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대기 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현재 대기중인 팀 확인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(OW_MA_01_f)로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5" name="Google Shape;745;p54"/>
          <p:cNvSpPr/>
          <p:nvPr/>
        </p:nvSpPr>
        <p:spPr>
          <a:xfrm>
            <a:off x="5770378" y="1150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46" name="Google Shape;746;p54"/>
          <p:cNvSpPr/>
          <p:nvPr/>
        </p:nvSpPr>
        <p:spPr>
          <a:xfrm>
            <a:off x="2077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47" name="Google Shape;747;p54"/>
          <p:cNvSpPr/>
          <p:nvPr/>
        </p:nvSpPr>
        <p:spPr>
          <a:xfrm>
            <a:off x="24175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48" name="Google Shape;748;p54"/>
          <p:cNvSpPr/>
          <p:nvPr/>
        </p:nvSpPr>
        <p:spPr>
          <a:xfrm>
            <a:off x="46273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749" name="Google Shape;74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025" y="2822875"/>
            <a:ext cx="4889600" cy="21359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5" cy="4723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5" name="Google Shape;755;p5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56" name="Google Shape;756;p5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주인의 활성화 페이지(가게 운영)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차트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가게를 이용하는 인원의 정보를 가져와 성별,나이,연령대를 차트로 보여준다.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순위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전체 가게 중 순위(좋아요,리뷰,별점 순)를 보여준다.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가게수정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: 가게 수정페이지(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OW_MA_01_b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 정보페이지(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예약신청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 확인 및 접수 확인페이지(OW_MA_01_c)로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당일 예약확인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예약팀 확인 페이지(OW_MA_01_c)로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대기 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현재 대기중인 팀 확인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(OW_MA_01_f)로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7" name="Google Shape;757;p55"/>
          <p:cNvSpPr/>
          <p:nvPr/>
        </p:nvSpPr>
        <p:spPr>
          <a:xfrm>
            <a:off x="5770378" y="1150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58" name="Google Shape;758;p55"/>
          <p:cNvSpPr/>
          <p:nvPr/>
        </p:nvSpPr>
        <p:spPr>
          <a:xfrm>
            <a:off x="2077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59" name="Google Shape;759;p55"/>
          <p:cNvSpPr/>
          <p:nvPr/>
        </p:nvSpPr>
        <p:spPr>
          <a:xfrm>
            <a:off x="24175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60" name="Google Shape;760;p55"/>
          <p:cNvSpPr/>
          <p:nvPr/>
        </p:nvSpPr>
        <p:spPr>
          <a:xfrm>
            <a:off x="46273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761" name="Google Shape;76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025" y="2822875"/>
            <a:ext cx="4833200" cy="20541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5" cy="4723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7" name="Google Shape;767;p5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가게주인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김덕현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68" name="Google Shape;768;p5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주인의 활성화 페이지(가게 운영)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설명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차트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가게를 이용하는 인원의 정보를 가져와 성별,나이,연령대를 차트로 보여준다.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순위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전체 가게 중 순위(좋아요,리뷰,별점 순)를 보여준다.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가게수정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: 가게 수정페이지(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OW_MA_01_b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가게페이지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가게 정보페이지(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US_FS_01_a</a:t>
                      </a:r>
                      <a:r>
                        <a:rPr lang="ko" sz="800"/>
                        <a:t>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예약신청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 확인 및 접수 확인페이지(OW_MA_01_c)로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당일 예약확인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예약팀 확인 페이지(OW_MA_01_c)로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대기 확인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현재 대기중인 팀 확인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(OW_MA_01_f)로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9" name="Google Shape;769;p56"/>
          <p:cNvSpPr/>
          <p:nvPr/>
        </p:nvSpPr>
        <p:spPr>
          <a:xfrm>
            <a:off x="5770378" y="1150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70" name="Google Shape;770;p56"/>
          <p:cNvSpPr/>
          <p:nvPr/>
        </p:nvSpPr>
        <p:spPr>
          <a:xfrm>
            <a:off x="2077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71" name="Google Shape;771;p56"/>
          <p:cNvSpPr/>
          <p:nvPr/>
        </p:nvSpPr>
        <p:spPr>
          <a:xfrm>
            <a:off x="24175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72" name="Google Shape;772;p56"/>
          <p:cNvSpPr/>
          <p:nvPr/>
        </p:nvSpPr>
        <p:spPr>
          <a:xfrm>
            <a:off x="4627378" y="1969821"/>
            <a:ext cx="195300" cy="20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773" name="Google Shape;7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025" y="2783325"/>
            <a:ext cx="4879475" cy="21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Admin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4" name="Google Shape;784;p58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_LO_01_a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관리자로그인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Admin&gt;Main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admiLogin.html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85" name="Google Shape;785;p58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관리자 로그인페이지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Admin&gt;Main(AD_MA_01_a)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6" name="Google Shape;786;p58"/>
          <p:cNvSpPr/>
          <p:nvPr/>
        </p:nvSpPr>
        <p:spPr>
          <a:xfrm>
            <a:off x="2510475" y="23737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87" name="Google Shape;787;p58"/>
          <p:cNvSpPr/>
          <p:nvPr/>
        </p:nvSpPr>
        <p:spPr>
          <a:xfrm>
            <a:off x="-1498525" y="53474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88" name="Google Shape;788;p58"/>
          <p:cNvSpPr/>
          <p:nvPr/>
        </p:nvSpPr>
        <p:spPr>
          <a:xfrm>
            <a:off x="-1380928" y="5424250"/>
            <a:ext cx="504000" cy="26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89" name="Google Shape;789;p58"/>
          <p:cNvCxnSpPr>
            <a:stCxn id="788" idx="3"/>
          </p:cNvCxnSpPr>
          <p:nvPr/>
        </p:nvCxnSpPr>
        <p:spPr>
          <a:xfrm>
            <a:off x="-876928" y="5557150"/>
            <a:ext cx="1262700" cy="278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58"/>
          <p:cNvSpPr/>
          <p:nvPr/>
        </p:nvSpPr>
        <p:spPr>
          <a:xfrm>
            <a:off x="4235325" y="5737075"/>
            <a:ext cx="3982200" cy="3035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8"/>
          <p:cNvSpPr/>
          <p:nvPr/>
        </p:nvSpPr>
        <p:spPr>
          <a:xfrm>
            <a:off x="-1355175" y="6834550"/>
            <a:ext cx="5583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50000"/>
            <a:ext cx="7033277" cy="4693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7" name="Google Shape;797;p5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AD_MA_01_a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메인페이지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Admin&gt;Main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adminMain.html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98" name="Google Shape;798;p5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관리자 메인페이지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회원전체리스트 출력한다.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Admin&gt;Main(AD_MA_01_a)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9" name="Google Shape;799;p59"/>
          <p:cNvSpPr/>
          <p:nvPr/>
        </p:nvSpPr>
        <p:spPr>
          <a:xfrm>
            <a:off x="2626950" y="27693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00" name="Google Shape;800;p59"/>
          <p:cNvSpPr/>
          <p:nvPr/>
        </p:nvSpPr>
        <p:spPr>
          <a:xfrm>
            <a:off x="-10450" y="15520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01" name="Google Shape;801;p59"/>
          <p:cNvSpPr/>
          <p:nvPr/>
        </p:nvSpPr>
        <p:spPr>
          <a:xfrm>
            <a:off x="107147" y="1628850"/>
            <a:ext cx="504000" cy="26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802" name="Google Shape;802;p59"/>
          <p:cNvCxnSpPr>
            <a:stCxn id="801" idx="3"/>
          </p:cNvCxnSpPr>
          <p:nvPr/>
        </p:nvCxnSpPr>
        <p:spPr>
          <a:xfrm>
            <a:off x="611147" y="1761750"/>
            <a:ext cx="1262700" cy="278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3" name="Google Shape;803;p59"/>
          <p:cNvSpPr/>
          <p:nvPr/>
        </p:nvSpPr>
        <p:spPr>
          <a:xfrm>
            <a:off x="1873875" y="1844625"/>
            <a:ext cx="4683300" cy="3035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9"/>
          <p:cNvSpPr/>
          <p:nvPr/>
        </p:nvSpPr>
        <p:spPr>
          <a:xfrm>
            <a:off x="132900" y="3039150"/>
            <a:ext cx="5583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650" y="450000"/>
            <a:ext cx="697500" cy="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3277" cy="47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60"/>
          <p:cNvSpPr/>
          <p:nvPr/>
        </p:nvSpPr>
        <p:spPr>
          <a:xfrm>
            <a:off x="3318900" y="11520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12" name="Google Shape;812;p60"/>
          <p:cNvSpPr/>
          <p:nvPr/>
        </p:nvSpPr>
        <p:spPr>
          <a:xfrm>
            <a:off x="2408850" y="25717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13" name="Google Shape;813;p60"/>
          <p:cNvSpPr/>
          <p:nvPr/>
        </p:nvSpPr>
        <p:spPr>
          <a:xfrm>
            <a:off x="4524450" y="11520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814" name="Google Shape;814;p6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AD_MN_01_a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회원상세보기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Admin&gt;management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Management</a:t>
                      </a:r>
                      <a:r>
                        <a:rPr lang="ko" sz="800"/>
                        <a:t>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관리자&gt;회원상세보기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5" name="Google Shape;815;p6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01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 등급조정 &amp; 게시물 목록보는 moda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67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9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등급관리기능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해당회원의 등급을 조정하고 계정정지를 할 수 있다.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리뷰/프로젝트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리뷰를 선택하면 리뷰목록이, 프로젝트를 선택하면 프로젝트 목록이 나타난다.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삭제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삭제가능하다.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Admin&gt;Main(AD_MA_01_a) 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6" name="Google Shape;816;p60"/>
          <p:cNvSpPr/>
          <p:nvPr/>
        </p:nvSpPr>
        <p:spPr>
          <a:xfrm>
            <a:off x="5381456" y="2637437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17" name="Google Shape;817;p60"/>
          <p:cNvSpPr/>
          <p:nvPr/>
        </p:nvSpPr>
        <p:spPr>
          <a:xfrm>
            <a:off x="3498900" y="44767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" y="457200"/>
            <a:ext cx="7002201" cy="4637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1"/>
          <p:cNvSpPr/>
          <p:nvPr/>
        </p:nvSpPr>
        <p:spPr>
          <a:xfrm>
            <a:off x="3679100" y="27100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24" name="Google Shape;824;p61"/>
          <p:cNvSpPr/>
          <p:nvPr/>
        </p:nvSpPr>
        <p:spPr>
          <a:xfrm>
            <a:off x="5052025" y="1772100"/>
            <a:ext cx="680700" cy="2879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1"/>
          <p:cNvSpPr/>
          <p:nvPr/>
        </p:nvSpPr>
        <p:spPr>
          <a:xfrm>
            <a:off x="4937975" y="167087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826" name="Google Shape;826;p6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AD_MN_02_a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 회원 목록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owner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Management.html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관리자&gt;가게회원목록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27" name="Google Shape;827;p61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회원 목록 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계정 관리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가게 회원의 계정을 정상 / 정지 / 탈퇴의 상태로 전환하여 관리 할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Admin&gt;management(AD_MN_03_a) modal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저장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: </a:t>
                      </a:r>
                      <a:r>
                        <a:rPr lang="ko" sz="800"/>
                        <a:t>계정 관리의 변경 내역을 저장한다.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8" name="Google Shape;828;p61"/>
          <p:cNvSpPr/>
          <p:nvPr/>
        </p:nvSpPr>
        <p:spPr>
          <a:xfrm>
            <a:off x="102677" y="2543825"/>
            <a:ext cx="719700" cy="26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1"/>
          <p:cNvSpPr/>
          <p:nvPr/>
        </p:nvSpPr>
        <p:spPr>
          <a:xfrm>
            <a:off x="1858850" y="1638900"/>
            <a:ext cx="4582500" cy="304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0" name="Google Shape;830;p61"/>
          <p:cNvCxnSpPr/>
          <p:nvPr/>
        </p:nvCxnSpPr>
        <p:spPr>
          <a:xfrm>
            <a:off x="822377" y="2676725"/>
            <a:ext cx="1044000" cy="72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1" name="Google Shape;831;p61"/>
          <p:cNvSpPr/>
          <p:nvPr/>
        </p:nvSpPr>
        <p:spPr>
          <a:xfrm>
            <a:off x="132900" y="3039150"/>
            <a:ext cx="5583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2" name="Google Shape;8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650" y="450000"/>
            <a:ext cx="697500" cy="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1"/>
          <p:cNvSpPr/>
          <p:nvPr/>
        </p:nvSpPr>
        <p:spPr>
          <a:xfrm>
            <a:off x="6422300" y="25576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34" name="Google Shape;834;p61"/>
          <p:cNvSpPr/>
          <p:nvPr/>
        </p:nvSpPr>
        <p:spPr>
          <a:xfrm>
            <a:off x="6469100" y="2737675"/>
            <a:ext cx="489600" cy="172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1"/>
          <p:cNvSpPr/>
          <p:nvPr/>
        </p:nvSpPr>
        <p:spPr>
          <a:xfrm>
            <a:off x="129525" y="2825850"/>
            <a:ext cx="939600" cy="18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19650"/>
            <a:ext cx="7031879" cy="472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" name="Google Shape;145;p17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CM_LO_01_a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회원가입방법 선택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component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&gt;Login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Login</a:t>
                      </a:r>
                      <a:r>
                        <a:rPr lang="ko" sz="800"/>
                        <a:t>.jsx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홈&gt;로그인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2019.11.19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" name="Google Shape;146;p17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0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 클릭시 나오는 첫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회원가입 방법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75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37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타사 계정으로 로그인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일반회원은 기존 보유한 다른 사이트 계정으로 로그인 후 회원가입을 진행한다. 이 외 음식점회원 및 관리자 회원은 별도로 로그인을 진행한다.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취소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이전 Entrance 페이지(CM_MA_01_a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)로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7" name="Google Shape;147;p17"/>
          <p:cNvSpPr/>
          <p:nvPr/>
        </p:nvSpPr>
        <p:spPr>
          <a:xfrm>
            <a:off x="2725800" y="1922025"/>
            <a:ext cx="1580400" cy="203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2627850" y="1788113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3156625" y="39527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0" y="474450"/>
            <a:ext cx="6926475" cy="4610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41" name="Google Shape;841;p62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AD_MN_03_a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 상세 정보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resManagement.html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관리자&gt;가게상세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42" name="Google Shape;842;p62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상세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해당 가게의 정보를 확인할 수 있다.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Admin&gt;management(AD_MN_02_a)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가게정보가 수정되면서 Admin&gt;management(AD_MN_02_a)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Admin&gt;management(AD_MN_02_a)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3" name="Google Shape;843;p62"/>
          <p:cNvSpPr/>
          <p:nvPr/>
        </p:nvSpPr>
        <p:spPr>
          <a:xfrm>
            <a:off x="2678725" y="40403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44" name="Google Shape;844;p62"/>
          <p:cNvSpPr/>
          <p:nvPr/>
        </p:nvSpPr>
        <p:spPr>
          <a:xfrm>
            <a:off x="3554100" y="40403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45" name="Google Shape;845;p62"/>
          <p:cNvSpPr/>
          <p:nvPr/>
        </p:nvSpPr>
        <p:spPr>
          <a:xfrm>
            <a:off x="4622775" y="7363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09750"/>
            <a:ext cx="7033277" cy="4733751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3"/>
          <p:cNvSpPr/>
          <p:nvPr/>
        </p:nvSpPr>
        <p:spPr>
          <a:xfrm>
            <a:off x="3744000" y="27693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52" name="Google Shape;852;p63"/>
          <p:cNvSpPr/>
          <p:nvPr/>
        </p:nvSpPr>
        <p:spPr>
          <a:xfrm>
            <a:off x="4756800" y="16818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853" name="Google Shape;853;p63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AD_MN_04_a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가게신청목록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resReq.html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관리자&gt;가게신청목록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54" name="Google Shape;854;p63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가게등록신청목록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승인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승인을 원하는 가게를 승인할 수 있다. 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Admin&gt;management(AD_MN_05_a) 모달 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5" name="Google Shape;855;p63"/>
          <p:cNvSpPr/>
          <p:nvPr/>
        </p:nvSpPr>
        <p:spPr>
          <a:xfrm>
            <a:off x="131025" y="2769300"/>
            <a:ext cx="922200" cy="26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63"/>
          <p:cNvSpPr/>
          <p:nvPr/>
        </p:nvSpPr>
        <p:spPr>
          <a:xfrm>
            <a:off x="4949225" y="1738800"/>
            <a:ext cx="834900" cy="2946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650" y="450000"/>
            <a:ext cx="697500" cy="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3"/>
          <p:cNvSpPr/>
          <p:nvPr/>
        </p:nvSpPr>
        <p:spPr>
          <a:xfrm>
            <a:off x="132900" y="3039150"/>
            <a:ext cx="558300" cy="1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0" y="459250"/>
            <a:ext cx="6988275" cy="4635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4" name="Google Shape;864;p64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AD_MN_05_a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가게승인상세정보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resReqDetail.html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관리자&gt;가게승인정보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65" name="Google Shape;865;p64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승인 상세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modal 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Admin&gt;management(AD_MN_04_a)창으로 이동한다.</a:t>
                      </a:r>
                      <a:endParaRPr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가게정보를 확인&amp;수정한 뒤 Admin&gt;management(AD_MN_02_a)창으로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Admin&gt;management(AD_MN_06_a)창으로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6" name="Google Shape;866;p64"/>
          <p:cNvSpPr/>
          <p:nvPr/>
        </p:nvSpPr>
        <p:spPr>
          <a:xfrm>
            <a:off x="2838150" y="42407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67" name="Google Shape;867;p64"/>
          <p:cNvSpPr/>
          <p:nvPr/>
        </p:nvSpPr>
        <p:spPr>
          <a:xfrm>
            <a:off x="3676350" y="424075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68" name="Google Shape;868;p64"/>
          <p:cNvSpPr/>
          <p:nvPr/>
        </p:nvSpPr>
        <p:spPr>
          <a:xfrm>
            <a:off x="4837800" y="9846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3928825" y="4465975"/>
            <a:ext cx="443100" cy="2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거부</a:t>
            </a: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5"/>
          <p:cNvSpPr/>
          <p:nvPr/>
        </p:nvSpPr>
        <p:spPr>
          <a:xfrm>
            <a:off x="5401700" y="1191900"/>
            <a:ext cx="1094700" cy="1058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5"/>
          <p:cNvSpPr/>
          <p:nvPr/>
        </p:nvSpPr>
        <p:spPr>
          <a:xfrm>
            <a:off x="5298725" y="117690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877" name="Google Shape;877;p65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AD_RK_02_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랭킹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Admin&gt;ranking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pro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Ranking,html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관리자&gt;프로젝트랭킹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78" name="Google Shape;878;p65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339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 랭킹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(프로젝트 랭킹 리스트를 볼 수 있다.)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77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프로젝트를 좋아요순, 퍼가요순, 최신순으로 나열할 수 있다.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좋아요수, 퍼가요수, 글쓴날짜, 조회수를 확인 할 수 있다.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User&gt;project(US_PR_07_a) 창으로 이동한다.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9" name="Google Shape;879;p65"/>
          <p:cNvSpPr/>
          <p:nvPr/>
        </p:nvSpPr>
        <p:spPr>
          <a:xfrm>
            <a:off x="2479425" y="2571738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80" name="Google Shape;880;p65"/>
          <p:cNvSpPr/>
          <p:nvPr/>
        </p:nvSpPr>
        <p:spPr>
          <a:xfrm>
            <a:off x="2659425" y="2595600"/>
            <a:ext cx="3837000" cy="493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5"/>
          <p:cNvSpPr/>
          <p:nvPr/>
        </p:nvSpPr>
        <p:spPr>
          <a:xfrm>
            <a:off x="2491434" y="20703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102822" y="4094947"/>
            <a:ext cx="489600" cy="22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3" name="Google Shape;8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450" y="476350"/>
            <a:ext cx="697500" cy="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5875"/>
            <a:ext cx="7033326" cy="4717626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66"/>
          <p:cNvSpPr/>
          <p:nvPr/>
        </p:nvSpPr>
        <p:spPr>
          <a:xfrm>
            <a:off x="5380450" y="1222425"/>
            <a:ext cx="1126500" cy="101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6"/>
          <p:cNvSpPr txBox="1"/>
          <p:nvPr/>
        </p:nvSpPr>
        <p:spPr>
          <a:xfrm>
            <a:off x="3559050" y="621400"/>
            <a:ext cx="9654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91" name="Google Shape;891;p66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AD_RK_01_a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가게 랭킹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Admin&gt;ranking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res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anking,html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관리자&gt;가게랭킹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92" name="Google Shape;892;p66"/>
          <p:cNvSpPr/>
          <p:nvPr/>
        </p:nvSpPr>
        <p:spPr>
          <a:xfrm>
            <a:off x="5380456" y="2698703"/>
            <a:ext cx="965400" cy="29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93" name="Google Shape;893;p66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 랭킹 페이지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(가게 랭킹 리스트를 불러온다.)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가게를 좋아요순, 리뷰순, 별점순으로 나열할 수 있다.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좋아요수, 리뷰수, 별점을 확인 할 수 있다.</a:t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User&gt;store(US_FS_01_a)창으로 이동한다.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94" name="Google Shape;894;p66"/>
          <p:cNvSpPr/>
          <p:nvPr/>
        </p:nvSpPr>
        <p:spPr>
          <a:xfrm>
            <a:off x="2609400" y="2053975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95" name="Google Shape;895;p66"/>
          <p:cNvSpPr/>
          <p:nvPr/>
        </p:nvSpPr>
        <p:spPr>
          <a:xfrm>
            <a:off x="74606" y="3878666"/>
            <a:ext cx="405000" cy="22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6"/>
          <p:cNvSpPr/>
          <p:nvPr/>
        </p:nvSpPr>
        <p:spPr>
          <a:xfrm>
            <a:off x="5259797" y="2623209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897" name="Google Shape;8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450" y="476350"/>
            <a:ext cx="697500" cy="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6"/>
          <p:cNvSpPr/>
          <p:nvPr/>
        </p:nvSpPr>
        <p:spPr>
          <a:xfrm>
            <a:off x="5239962" y="1134234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92408" l="0" r="0" t="0"/>
          <a:stretch/>
        </p:blipFill>
        <p:spPr>
          <a:xfrm>
            <a:off x="50" y="419650"/>
            <a:ext cx="7014152" cy="3577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Google Shape;160;p19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US_HD_01_a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메인 - 헤더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userHeader.html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신은석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1" name="Google Shape;161;p19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567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유저 메인페이지 Header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9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메인페이지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메인페이지로 이동한다.</a:t>
                      </a:r>
                      <a:endParaRPr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6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음식점 전체보기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음식점을 목록형태로 볼 수 있는 페이지(US_PR_05_a)로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7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C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프로젝트 만들기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프로젝트 생성 페이지(US_PR_01_a)로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125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D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채팅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: 로그인 한 유저들 간 채팅을 하도록 오픈채팅을 제공한다. 클릭하면 오픈채팅 화면으로 이동한다.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55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E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마이페이지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로그인 한 회원 정보를 볼 수 있는 마이페이지로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8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F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로그아웃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: 버튼을 누르면 로그아웃이 되어 처음으로(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CM_MA_01_a) 이동한다.</a:t>
                      </a:r>
                      <a:endParaRPr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00">
                <a:tc>
                  <a:txBody>
                    <a:bodyPr/>
                    <a:lstStyle/>
                    <a:p>
                      <a:pPr indent="-230399" lvl="0" marL="230399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62" name="Google Shape;162;p19"/>
          <p:cNvCxnSpPr/>
          <p:nvPr/>
        </p:nvCxnSpPr>
        <p:spPr>
          <a:xfrm>
            <a:off x="-13675" y="777375"/>
            <a:ext cx="70416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9"/>
          <p:cNvSpPr/>
          <p:nvPr/>
        </p:nvSpPr>
        <p:spPr>
          <a:xfrm>
            <a:off x="1152975" y="457738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705050" y="4577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2786100" y="4577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3781450" y="4577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D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5195925" y="4577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6024600" y="457750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F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650"/>
            <a:ext cx="7033326" cy="472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/>
          <p:nvPr/>
        </p:nvSpPr>
        <p:spPr>
          <a:xfrm>
            <a:off x="1533625" y="768400"/>
            <a:ext cx="3974700" cy="36861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5" name="Google Shape;175;p20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_MA_02_a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신고 / 문의 페이지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⋯</a:t>
                      </a:r>
                      <a:r>
                        <a:rPr lang="ko" sz="800"/>
                        <a:t>main&gt;formMail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formMail.html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사용자&gt;메인&gt;폼메일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김주현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6" name="Google Shape;176;p20"/>
          <p:cNvSpPr/>
          <p:nvPr/>
        </p:nvSpPr>
        <p:spPr>
          <a:xfrm>
            <a:off x="1437894" y="677789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1973907" y="38484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1904400" y="1937100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3312000" y="3841256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180" name="Google Shape;180;p20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663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문의사항 / 신고 내용 접수 (폼메일)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21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79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폼메일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User와 Owner 모두 사용하는 기능으로 폼메일을 통해 해당 사이트의 불편한점 및 신고사항이 Admin에게 접수된다.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X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메인 페이지 (OW_MA_00_a)로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2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유형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신고의 유형에 따라 드롭 다운 메뉴의 목록에서 선택 할 수 있다.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3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Input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신고내용에 대해 자세하게 적는다.</a:t>
                      </a:r>
                      <a:endParaRPr b="1" sz="800"/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4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SUBMIT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SUBMIT버튼을 통해 Admin의 메일로 접수되고, 메인 페이지 (OW_MA_00_a)  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5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유형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신고의 유형에 따라 드롭 다운 메뉴의 목록에서 선택 할 수 있다.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1" name="Google Shape;181;p20"/>
          <p:cNvSpPr/>
          <p:nvPr/>
        </p:nvSpPr>
        <p:spPr>
          <a:xfrm>
            <a:off x="1897688" y="2282081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2179675" y="3870000"/>
            <a:ext cx="664500" cy="14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15D6D6"/>
                </a:solidFill>
                <a:latin typeface="Malgun Gothic"/>
                <a:ea typeface="Malgun Gothic"/>
                <a:cs typeface="Malgun Gothic"/>
                <a:sym typeface="Malgun Gothic"/>
              </a:rPr>
              <a:t>SUBMIT</a:t>
            </a:r>
            <a:endParaRPr b="1" sz="800">
              <a:solidFill>
                <a:srgbClr val="15D6D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3502800" y="3870000"/>
            <a:ext cx="615900" cy="14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15D6D6"/>
                </a:solidFill>
                <a:latin typeface="Malgun Gothic"/>
                <a:ea typeface="Malgun Gothic"/>
                <a:cs typeface="Malgun Gothic"/>
                <a:sym typeface="Malgun Gothic"/>
              </a:rPr>
              <a:t>CANCEL</a:t>
            </a:r>
            <a:endParaRPr b="1" sz="800">
              <a:solidFill>
                <a:srgbClr val="15D6D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3762000" y="1021856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3975000" y="1062000"/>
            <a:ext cx="144000" cy="1440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b="41707" l="0" r="0" t="0"/>
          <a:stretch/>
        </p:blipFill>
        <p:spPr>
          <a:xfrm>
            <a:off x="0" y="419650"/>
            <a:ext cx="6856773" cy="47238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1" name="Google Shape;191;p21"/>
          <p:cNvGraphicFramePr/>
          <p:nvPr/>
        </p:nvGraphicFramePr>
        <p:xfrm>
          <a:off x="50" y="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775450"/>
                <a:gridCol w="1486750"/>
                <a:gridCol w="1131100"/>
                <a:gridCol w="1131100"/>
                <a:gridCol w="1131100"/>
                <a:gridCol w="743600"/>
                <a:gridCol w="634175"/>
                <a:gridCol w="2110675"/>
              </a:tblGrid>
              <a:tr h="20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No.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파일위치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파일명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사이트맵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작성일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작성자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화면설명</a:t>
                      </a:r>
                      <a:endParaRPr b="1" sz="9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US_MA_01_c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User&gt;main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userMain.html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사용자&gt;메인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2019.11.18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서묘음</a:t>
                      </a:r>
                      <a:endParaRPr sz="800"/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360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p21"/>
          <p:cNvSpPr/>
          <p:nvPr/>
        </p:nvSpPr>
        <p:spPr>
          <a:xfrm>
            <a:off x="2774369" y="4715122"/>
            <a:ext cx="180000" cy="180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775" y="419650"/>
            <a:ext cx="176550" cy="4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5751275" y="4914000"/>
            <a:ext cx="1105500" cy="20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5" name="Google Shape;195;p21"/>
          <p:cNvGraphicFramePr/>
          <p:nvPr/>
        </p:nvGraphicFramePr>
        <p:xfrm>
          <a:off x="7033325" y="21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{467EB73C-A895-4B45-8DED-8FAA2D370681}</a:tableStyleId>
              </a:tblPr>
              <a:tblGrid>
                <a:gridCol w="271700"/>
                <a:gridCol w="1838975"/>
              </a:tblGrid>
              <a:tr h="803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메인페이지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7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/>
                        <a:t>설명</a:t>
                      </a:r>
                      <a:endParaRPr b="1" sz="9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A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검색기능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음식점 검색이 가능하다.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B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NEW에 프로젝트를 최신순으로 나타한다.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/>
                        <a:t>1</a:t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User&gt;main(US_PR_05_a) 창으로 이동한다.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36000" marB="0" marR="0" marL="18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36000" marB="0" marR="0" marL="18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21"/>
          <p:cNvSpPr/>
          <p:nvPr/>
        </p:nvSpPr>
        <p:spPr>
          <a:xfrm>
            <a:off x="235075" y="2111800"/>
            <a:ext cx="6460200" cy="2512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937025" y="5288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A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98825" y="1976625"/>
            <a:ext cx="180000" cy="1800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1053150" y="628075"/>
            <a:ext cx="4814400" cy="38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